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8"/>
  </p:notesMasterIdLst>
  <p:handoutMasterIdLst>
    <p:handoutMasterId r:id="rId39"/>
  </p:handoutMasterIdLst>
  <p:sldIdLst>
    <p:sldId id="256" r:id="rId5"/>
    <p:sldId id="272" r:id="rId6"/>
    <p:sldId id="260" r:id="rId7"/>
    <p:sldId id="271" r:id="rId8"/>
    <p:sldId id="293" r:id="rId9"/>
    <p:sldId id="259" r:id="rId10"/>
    <p:sldId id="262" r:id="rId11"/>
    <p:sldId id="264" r:id="rId12"/>
    <p:sldId id="294" r:id="rId13"/>
    <p:sldId id="265" r:id="rId14"/>
    <p:sldId id="263" r:id="rId15"/>
    <p:sldId id="268" r:id="rId16"/>
    <p:sldId id="270" r:id="rId17"/>
    <p:sldId id="276" r:id="rId18"/>
    <p:sldId id="274" r:id="rId19"/>
    <p:sldId id="275" r:id="rId20"/>
    <p:sldId id="277" r:id="rId21"/>
    <p:sldId id="278" r:id="rId22"/>
    <p:sldId id="279" r:id="rId23"/>
    <p:sldId id="280" r:id="rId24"/>
    <p:sldId id="295" r:id="rId25"/>
    <p:sldId id="288" r:id="rId26"/>
    <p:sldId id="289" r:id="rId27"/>
    <p:sldId id="283" r:id="rId28"/>
    <p:sldId id="282" r:id="rId29"/>
    <p:sldId id="284" r:id="rId30"/>
    <p:sldId id="291" r:id="rId31"/>
    <p:sldId id="292" r:id="rId32"/>
    <p:sldId id="290" r:id="rId33"/>
    <p:sldId id="285" r:id="rId34"/>
    <p:sldId id="287" r:id="rId35"/>
    <p:sldId id="286" r:id="rId36"/>
    <p:sldId id="258" r:id="rId37"/>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5528" autoAdjust="0"/>
  </p:normalViewPr>
  <p:slideViewPr>
    <p:cSldViewPr showGuides="1">
      <p:cViewPr varScale="1">
        <p:scale>
          <a:sx n="48" d="100"/>
          <a:sy n="48" d="100"/>
        </p:scale>
        <p:origin x="1142" y="62"/>
      </p:cViewPr>
      <p:guideLst>
        <p:guide orient="horz" pos="618"/>
        <p:guide pos="568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9/03/2017</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9/03/2017</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all know automation is a good thing, the problem is sometimes it’s just not worth automating some tasks because the time it takes to build the automation outweighs the cost savings by automating. This is exemplified by this well known comic from XKCD.</a:t>
            </a:r>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dirty="0"/>
          </a:p>
        </p:txBody>
      </p:sp>
    </p:spTree>
    <p:extLst>
      <p:ext uri="{BB962C8B-B14F-4D97-AF65-F5344CB8AC3E}">
        <p14:creationId xmlns:p14="http://schemas.microsoft.com/office/powerpoint/2010/main" val="1528432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Once the newsletter was ready to go out the door, there were seven marketing tasks that were manual.</a:t>
            </a:r>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3818210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AU" dirty="0"/>
              <a:t>Opening up notepad, typing up the copy and then manually pasting into</a:t>
            </a:r>
          </a:p>
          <a:p>
            <a:pPr marL="0" indent="0">
              <a:buFontTx/>
              <a:buNone/>
            </a:pPr>
            <a:endParaRPr lang="en-AU" dirty="0"/>
          </a:p>
          <a:p>
            <a:pPr marL="285750" indent="-285750">
              <a:buFontTx/>
              <a:buChar char="-"/>
            </a:pPr>
            <a:r>
              <a:rPr lang="en-AU" dirty="0"/>
              <a:t>Two twitter accounts – login/logout</a:t>
            </a:r>
          </a:p>
          <a:p>
            <a:pPr marL="285750" indent="-285750">
              <a:buFontTx/>
              <a:buChar char="-"/>
            </a:pPr>
            <a:r>
              <a:rPr lang="en-AU" dirty="0"/>
              <a:t>LinkedIn</a:t>
            </a:r>
          </a:p>
          <a:p>
            <a:pPr marL="285750" indent="-285750">
              <a:buFontTx/>
              <a:buChar char="-"/>
            </a:pPr>
            <a:r>
              <a:rPr lang="en-AU" dirty="0"/>
              <a:t>Facebook Pages</a:t>
            </a:r>
          </a:p>
          <a:p>
            <a:pPr marL="285750" indent="-285750">
              <a:buFontTx/>
              <a:buChar char="-"/>
            </a:pPr>
            <a:r>
              <a:rPr lang="en-AU" dirty="0"/>
              <a:t>Three Slack  instances.</a:t>
            </a:r>
          </a:p>
          <a:p>
            <a:endParaRPr lang="en-AU" dirty="0"/>
          </a:p>
          <a:p>
            <a:r>
              <a:rPr lang="en-AU" dirty="0"/>
              <a:t> I now look forward to pressing the “Publish Edition” button. The feeling is very similar to CI/CD with automatic blue-green deployments.</a:t>
            </a:r>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14634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Curating of content for the newsletter is something that takes considerable amount of time. The newsletter is a newsletter, not a listing of links and as such editorial was taking quite some time.</a:t>
            </a:r>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1517954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Each item in the newsletter has hand written commentary. In the early days I was doing it all by hand, now I use a SaaS platform to automatically generate the baseline copy which I then customize so the tone and voice is consistent through-out the edition.</a:t>
            </a:r>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759899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simple automation of “When content is added to pocket, add it to the Kanban backlog” saves me at least five hours per week. When I stumble upon something interesting from my phone all I have to do is tap “Share -&gt; Add to Pocket” and </a:t>
            </a:r>
            <a:r>
              <a:rPr lang="en-AU" dirty="0" err="1"/>
              <a:t>Zapier</a:t>
            </a:r>
            <a:r>
              <a:rPr lang="en-AU" dirty="0"/>
              <a:t> does the rest.</a:t>
            </a:r>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1655917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Last year I split my business finances away from my personal finances, with one goal in mind. Any hobbies must be self-sustaining. So far efforts have been moderately successful. It’s been a great way to learn basic book keeping and re-learn just how much time sales takes.</a:t>
            </a:r>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4157505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After doing sales manually for a while I found that the majority of the process could be automated.</a:t>
            </a:r>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3402456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When a lead is identified a draft email is automatically created in my inbox and a lead is automatically created. I manually review the opportunity to ensure the lead is qualified and then customize the copy as needed.</a:t>
            </a:r>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2807334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it works…. A single conversion covers the cost of the SaaS platform and </a:t>
            </a:r>
            <a:r>
              <a:rPr lang="en-AU" dirty="0" err="1"/>
              <a:t>Zapier</a:t>
            </a:r>
            <a:r>
              <a:rPr lang="en-AU" dirty="0"/>
              <a:t> for many months.  It also has the added benefit of removing the friction of paying of the email platform which creates frictions as some basic features that would save me even more time are missing.</a:t>
            </a:r>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2625094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Attrition is death. Every time a new newsletter goes out there are always people who unsubscribe. Some of it natural and some of it unnatural. </a:t>
            </a:r>
          </a:p>
          <a:p>
            <a:endParaRPr lang="en-AU" dirty="0"/>
          </a:p>
          <a:p>
            <a:r>
              <a:rPr lang="en-AU" dirty="0"/>
              <a:t>I used to email every </a:t>
            </a:r>
            <a:r>
              <a:rPr lang="en-AU" dirty="0" err="1"/>
              <a:t>unsubscriber</a:t>
            </a:r>
            <a:r>
              <a:rPr lang="en-AU" dirty="0"/>
              <a:t> manually but now that initial question email is automatically sent the next morning at a random time.</a:t>
            </a:r>
          </a:p>
          <a:p>
            <a:endParaRPr lang="en-AU" dirty="0"/>
          </a:p>
          <a:p>
            <a:r>
              <a:rPr lang="en-AU" dirty="0"/>
              <a:t>It is critical to understand and measure it. What content is missing, what should there be less of? It’s also an opportunity to collect insights to developers thoughts about </a:t>
            </a:r>
            <a:r>
              <a:rPr lang="en-AU" dirty="0" err="1"/>
              <a:t>Xamarin</a:t>
            </a:r>
            <a:r>
              <a:rPr lang="en-AU" dirty="0"/>
              <a:t> – are they happy with the tool or are they moving on and to what?</a:t>
            </a:r>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3548146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They say a builders house is never done. This is especially true for software developers. It’s fun building stuff but the goal here is to _buy time_. </a:t>
            </a:r>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dirty="0"/>
          </a:p>
        </p:txBody>
      </p:sp>
    </p:spTree>
    <p:extLst>
      <p:ext uri="{BB962C8B-B14F-4D97-AF65-F5344CB8AC3E}">
        <p14:creationId xmlns:p14="http://schemas.microsoft.com/office/powerpoint/2010/main" val="993686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3843045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621773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1649684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Even if you </a:t>
            </a:r>
            <a:r>
              <a:rPr lang="en-AU" dirty="0"/>
              <a:t>were to build the automation, what about the hidden costs?</a:t>
            </a:r>
            <a:endParaRPr lang="en-AU" dirty="0"/>
          </a:p>
          <a:p>
            <a:pPr marL="0" indent="0">
              <a:buFontTx/>
              <a:buNone/>
            </a:pPr>
            <a:endParaRPr lang="en-AU" dirty="0"/>
          </a:p>
          <a:p>
            <a:pPr marL="285750" indent="-285750">
              <a:buFontTx/>
              <a:buChar char="-"/>
            </a:pPr>
            <a:r>
              <a:rPr lang="en-AU" dirty="0"/>
              <a:t>Time it takes to learn a new API</a:t>
            </a:r>
          </a:p>
          <a:p>
            <a:pPr marL="285750" indent="-285750">
              <a:buFontTx/>
              <a:buChar char="-"/>
            </a:pPr>
            <a:r>
              <a:rPr lang="en-AU" dirty="0"/>
              <a:t>Time it takes to implement the automation</a:t>
            </a:r>
          </a:p>
          <a:p>
            <a:pPr marL="285750" indent="-285750">
              <a:buFontTx/>
              <a:buChar char="-"/>
            </a:pPr>
            <a:r>
              <a:rPr lang="en-AU" dirty="0"/>
              <a:t>Maintenance cost; 3</a:t>
            </a:r>
            <a:r>
              <a:rPr lang="en-AU" baseline="30000" dirty="0"/>
              <a:t>rd</a:t>
            </a:r>
            <a:r>
              <a:rPr lang="en-AU" dirty="0"/>
              <a:t> parties are continually updating their APIS – sometimes with breaking changes.</a:t>
            </a:r>
          </a:p>
          <a:p>
            <a:pPr marL="285750" indent="-285750">
              <a:buFontTx/>
              <a:buChar char="-"/>
            </a:pPr>
            <a:r>
              <a:rPr lang="en-AU" dirty="0"/>
              <a:t>Downtime; these automations become a staple part of your life and they need to be dependable.</a:t>
            </a:r>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dirty="0"/>
          </a:p>
        </p:txBody>
      </p:sp>
    </p:spTree>
    <p:extLst>
      <p:ext uri="{BB962C8B-B14F-4D97-AF65-F5344CB8AC3E}">
        <p14:creationId xmlns:p14="http://schemas.microsoft.com/office/powerpoint/2010/main" val="359777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 use </a:t>
            </a:r>
            <a:r>
              <a:rPr lang="en-AU" dirty="0" err="1"/>
              <a:t>Zapier</a:t>
            </a:r>
            <a:r>
              <a:rPr lang="en-AU" dirty="0"/>
              <a:t> because it has the most integrations and the user interface is great. There are other products in the market</a:t>
            </a:r>
          </a:p>
          <a:p>
            <a:pPr marL="285750" indent="-285750">
              <a:buFontTx/>
              <a:buChar char="-"/>
            </a:pPr>
            <a:r>
              <a:rPr lang="en-AU" dirty="0"/>
              <a:t>IFFT targets consumer – limited integrations in comparison</a:t>
            </a:r>
          </a:p>
          <a:p>
            <a:pPr marL="285750" indent="-285750">
              <a:buFontTx/>
              <a:buChar char="-"/>
            </a:pPr>
            <a:r>
              <a:rPr lang="en-AU" dirty="0"/>
              <a:t>Microsoft Flow – was only just launched recently which means the competitors have a head start. Right now Flow’s integrations are pretty much non-existent in comparison.</a:t>
            </a:r>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4008936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AU" dirty="0"/>
              <a:t>You can buy time with money.</a:t>
            </a:r>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1234727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 If you run into a problem or a question; you can outsource your concern!</a:t>
            </a:r>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3324918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 With </a:t>
            </a:r>
            <a:r>
              <a:rPr lang="en-AU" dirty="0" err="1"/>
              <a:t>Zapier</a:t>
            </a:r>
            <a:r>
              <a:rPr lang="en-AU" dirty="0"/>
              <a:t>, you can also write your own integration using </a:t>
            </a:r>
            <a:r>
              <a:rPr lang="en-AU" dirty="0" err="1"/>
              <a:t>nodejs</a:t>
            </a:r>
            <a:r>
              <a:rPr lang="en-AU" dirty="0"/>
              <a:t> or python and </a:t>
            </a:r>
            <a:r>
              <a:rPr lang="en-AU" dirty="0" err="1"/>
              <a:t>Zapier</a:t>
            </a:r>
            <a:r>
              <a:rPr lang="en-AU" dirty="0"/>
              <a:t> will host it for you. That means you are not locked into a product roadmap – embrace what they provide by default and extend it with your own logic until the roadmap catches up.</a:t>
            </a:r>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2264157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18393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Every week, I scourge RSS feeds, twitter and other sources to curate content for the weekly newsletter.</a:t>
            </a:r>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38276507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7" y="0"/>
            <a:ext cx="12200259" cy="6872955"/>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51178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32810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Freestyle_Whit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tx1"/>
                </a:solidFill>
              </a:defRPr>
            </a:lvl1pPr>
          </a:lstStyle>
          <a:p>
            <a:fld id="{2AB80E0E-1F2C-4E6E-B168-928DCCD9FC96}" type="datetime1">
              <a:rPr lang="en-AU" smtClean="0"/>
              <a:pPr/>
              <a:t>9/03/2017</a:t>
            </a:fld>
            <a:endParaRPr lang="en-AU"/>
          </a:p>
        </p:txBody>
      </p:sp>
      <p:sp>
        <p:nvSpPr>
          <p:cNvPr id="5" name="Footer Placeholder 4"/>
          <p:cNvSpPr>
            <a:spLocks noGrp="1"/>
          </p:cNvSpPr>
          <p:nvPr>
            <p:ph type="ftr" sz="quarter" idx="11"/>
          </p:nvPr>
        </p:nvSpPr>
        <p:spPr/>
        <p:txBody>
          <a:bodyPr/>
          <a:lstStyle>
            <a:lvl1pPr>
              <a:defRPr>
                <a:solidFill>
                  <a:schemeClr val="tx1"/>
                </a:solidFill>
              </a:defRPr>
            </a:lvl1pPr>
          </a:lstStyle>
          <a:p>
            <a:r>
              <a:rPr lang="en-AU" dirty="0"/>
              <a:t>/ Copyright ©2015 by Readify Limited</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a:t>Click to add title</a:t>
            </a:r>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4029328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Freestyle_Black">
    <p:bg>
      <p:bgPr>
        <a:solidFill>
          <a:schemeClr val="tx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9/03/2017</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a:t>/ Copyright ©2015 by Readify Limited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a:t>Click to add title</a:t>
            </a:r>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solidFill>
                  <a:schemeClr val="bg1"/>
                </a:solidFill>
              </a:defRPr>
            </a:lvl1pPr>
            <a:lvl2pPr>
              <a:buClr>
                <a:srgbClr val="E5007E"/>
              </a:buClr>
              <a:defRPr spc="0" baseline="0">
                <a:solidFill>
                  <a:schemeClr val="bg1"/>
                </a:solidFill>
              </a:defRPr>
            </a:lvl2pPr>
            <a:lvl3pPr>
              <a:buClr>
                <a:srgbClr val="E5007E"/>
              </a:buClr>
              <a:defRPr spc="0" baseline="0">
                <a:solidFill>
                  <a:schemeClr val="bg1"/>
                </a:solidFill>
              </a:defRPr>
            </a:lvl3pPr>
            <a:lvl4pPr>
              <a:buClr>
                <a:srgbClr val="E5007E"/>
              </a:buClr>
              <a:defRPr spc="0" baseline="0">
                <a:solidFill>
                  <a:schemeClr val="bg1"/>
                </a:solidFill>
              </a:defRPr>
            </a:lvl4pPr>
            <a:lvl5pPr>
              <a:buClr>
                <a:srgbClr val="E5007E"/>
              </a:buClr>
              <a:defRPr spc="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1338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p>
            <a:fld id="{81365592-B95A-4E1B-8688-B9BAC9237151}" type="datetime1">
              <a:rPr lang="en-AU" smtClean="0"/>
              <a:t>9/03/2017</a:t>
            </a:fld>
            <a:endParaRPr lang="en-AU"/>
          </a:p>
        </p:txBody>
      </p:sp>
      <p:sp>
        <p:nvSpPr>
          <p:cNvPr id="5" name="Footer Placeholder 4"/>
          <p:cNvSpPr>
            <a:spLocks noGrp="1"/>
          </p:cNvSpPr>
          <p:nvPr>
            <p:ph type="ftr" sz="quarter" idx="11"/>
          </p:nvPr>
        </p:nvSpPr>
        <p:spPr/>
        <p:txBody>
          <a:bodyPr/>
          <a:lstStyle/>
          <a:p>
            <a:r>
              <a:rPr lang="en-AU" dirty="0"/>
              <a:t>/ Copyright ©2015 by Readify Limited</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Tree>
    <p:extLst>
      <p:ext uri="{BB962C8B-B14F-4D97-AF65-F5344CB8AC3E}">
        <p14:creationId xmlns:p14="http://schemas.microsoft.com/office/powerpoint/2010/main" val="849222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a:t>Click to add title</a:t>
            </a:r>
          </a:p>
        </p:txBody>
      </p:sp>
      <p:sp>
        <p:nvSpPr>
          <p:cNvPr id="4" name="Date Placeholder 3"/>
          <p:cNvSpPr>
            <a:spLocks noGrp="1"/>
          </p:cNvSpPr>
          <p:nvPr>
            <p:ph type="dt" sz="half" idx="10"/>
          </p:nvPr>
        </p:nvSpPr>
        <p:spPr/>
        <p:txBody>
          <a:bodyPr/>
          <a:lstStyle/>
          <a:p>
            <a:fld id="{AD4CC7D5-0035-4193-9F83-5592C7C73289}" type="datetime1">
              <a:rPr lang="en-AU" smtClean="0"/>
              <a:t>9/03/2017</a:t>
            </a:fld>
            <a:endParaRPr lang="en-AU"/>
          </a:p>
        </p:txBody>
      </p:sp>
      <p:sp>
        <p:nvSpPr>
          <p:cNvPr id="5" name="Footer Placeholder 4"/>
          <p:cNvSpPr>
            <a:spLocks noGrp="1"/>
          </p:cNvSpPr>
          <p:nvPr>
            <p:ph type="ftr" sz="quarter" idx="11"/>
          </p:nvPr>
        </p:nvSpPr>
        <p:spPr/>
        <p:txBody>
          <a:bodyPr/>
          <a:lstStyle/>
          <a:p>
            <a:r>
              <a:rPr lang="en-AU" dirty="0"/>
              <a:t>/ Copyright ©2015 by Readify Limited</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9/03/2017</a:t>
            </a:fld>
            <a:endParaRPr lang="en-AU"/>
          </a:p>
        </p:txBody>
      </p:sp>
      <p:sp>
        <p:nvSpPr>
          <p:cNvPr id="4" name="Footer Placeholder 3"/>
          <p:cNvSpPr>
            <a:spLocks noGrp="1"/>
          </p:cNvSpPr>
          <p:nvPr>
            <p:ph type="ftr" sz="quarter" idx="11"/>
          </p:nvPr>
        </p:nvSpPr>
        <p:spPr/>
        <p:txBody>
          <a:bodyPr/>
          <a:lstStyle/>
          <a:p>
            <a:r>
              <a:rPr lang="en-AU" dirty="0"/>
              <a:t>/ Copyright ©2015 by Readify Limited</a:t>
            </a:r>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a:t>Quote slide</a:t>
            </a:r>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9/03/2017</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a:t>/ Copyright ©2015 by Readify Limited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quote source</a:t>
            </a:r>
          </a:p>
        </p:txBody>
      </p:sp>
    </p:spTree>
    <p:extLst>
      <p:ext uri="{BB962C8B-B14F-4D97-AF65-F5344CB8AC3E}">
        <p14:creationId xmlns:p14="http://schemas.microsoft.com/office/powerpoint/2010/main" val="642817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ntact/Thank you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tx1"/>
                </a:solidFill>
              </a:defRPr>
            </a:lvl1pPr>
          </a:lstStyle>
          <a:p>
            <a:fld id="{2AB80E0E-1F2C-4E6E-B168-928DCCD9FC96}" type="datetime1">
              <a:rPr lang="en-AU" smtClean="0"/>
              <a:pPr/>
              <a:t>9/03/2017</a:t>
            </a:fld>
            <a:endParaRPr lang="en-AU"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a:t>/ Copyright ©2015 by Readify Limited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82909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Thank you_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tx1"/>
                </a:solidFill>
              </a:defRPr>
            </a:lvl1pPr>
          </a:lstStyle>
          <a:p>
            <a:fld id="{2AB80E0E-1F2C-4E6E-B168-928DCCD9FC96}" type="datetime1">
              <a:rPr lang="en-AU" smtClean="0"/>
              <a:pPr/>
              <a:t>9/03/2017</a:t>
            </a:fld>
            <a:endParaRPr lang="en-AU"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a:t>/ Copyright ©2015 by Readify Limited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371920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Thank you_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tx1"/>
                </a:solidFill>
              </a:defRPr>
            </a:lvl1pPr>
          </a:lstStyle>
          <a:p>
            <a:fld id="{2AB80E0E-1F2C-4E6E-B168-928DCCD9FC96}" type="datetime1">
              <a:rPr lang="en-AU" smtClean="0"/>
              <a:pPr/>
              <a:t>9/03/2017</a:t>
            </a:fld>
            <a:endParaRPr lang="en-AU"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a:t>/ Copyright ©2015 by Readify Limited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03153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3292843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Thank you_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tx1"/>
                </a:solidFill>
              </a:defRPr>
            </a:lvl1pPr>
          </a:lstStyle>
          <a:p>
            <a:fld id="{2AB80E0E-1F2C-4E6E-B168-928DCCD9FC96}" type="datetime1">
              <a:rPr lang="en-AU" smtClean="0"/>
              <a:pPr/>
              <a:t>9/03/2017</a:t>
            </a:fld>
            <a:endParaRPr lang="en-AU"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a:t>/ Copyright ©2015 by Readify Limited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8433491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Thank you_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tx1"/>
                </a:solidFill>
              </a:defRPr>
            </a:lvl1pPr>
          </a:lstStyle>
          <a:p>
            <a:fld id="{2AB80E0E-1F2C-4E6E-B168-928DCCD9FC96}" type="datetime1">
              <a:rPr lang="en-AU" smtClean="0"/>
              <a:pPr/>
              <a:t>9/03/2017</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a:t>/ Copyright ©2015 by Readify Limited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100296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Thank you_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0" y="794"/>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tx1"/>
                </a:solidFill>
              </a:defRPr>
            </a:lvl1pPr>
          </a:lstStyle>
          <a:p>
            <a:fld id="{2AB80E0E-1F2C-4E6E-B168-928DCCD9FC96}" type="datetime1">
              <a:rPr lang="en-AU" smtClean="0"/>
              <a:pPr/>
              <a:t>9/03/2017</a:t>
            </a:fld>
            <a:endParaRPr lang="en-AU"/>
          </a:p>
        </p:txBody>
      </p:sp>
      <p:sp>
        <p:nvSpPr>
          <p:cNvPr id="5" name="Footer Placeholder 4"/>
          <p:cNvSpPr>
            <a:spLocks noGrp="1"/>
          </p:cNvSpPr>
          <p:nvPr>
            <p:ph type="ftr" sz="quarter" idx="11"/>
          </p:nvPr>
        </p:nvSpPr>
        <p:spPr/>
        <p:txBody>
          <a:bodyPr/>
          <a:lstStyle>
            <a:lvl1pPr>
              <a:defRPr>
                <a:solidFill>
                  <a:schemeClr val="tx1"/>
                </a:solidFill>
              </a:defRPr>
            </a:lvl1pPr>
          </a:lstStyle>
          <a:p>
            <a:r>
              <a:rPr lang="en-AU" dirty="0"/>
              <a:t>/ Copyright ©2015 by Readify Limited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310737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9/03/2017</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a:t>/ Copyright ©2015 by Readify Limited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91834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9/03/2017</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a:t>/ Copyright ©2015 by Readify Limited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970538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9/03/2017</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a:t>/ Copyright ©2015 by Readify Limited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76958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9/03/2017</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a:t>/ Copyright ©2015 by Readify Limited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0609047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9/03/2017</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a:t>/ Copyright ©2015 by Readify Limited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6807943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9/03/2017</a:t>
            </a:fld>
            <a:endParaRPr lang="en-AU"/>
          </a:p>
        </p:txBody>
      </p:sp>
      <p:sp>
        <p:nvSpPr>
          <p:cNvPr id="5" name="Footer Placeholder 4"/>
          <p:cNvSpPr>
            <a:spLocks noGrp="1"/>
          </p:cNvSpPr>
          <p:nvPr>
            <p:ph type="ftr" sz="quarter" idx="11"/>
          </p:nvPr>
        </p:nvSpPr>
        <p:spPr/>
        <p:txBody>
          <a:bodyPr/>
          <a:lstStyle/>
          <a:p>
            <a:r>
              <a:rPr lang="en-AU" dirty="0"/>
              <a:t>/ Copyright ©2015 by Readify Limited</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Tree>
    <p:extLst>
      <p:ext uri="{BB962C8B-B14F-4D97-AF65-F5344CB8AC3E}">
        <p14:creationId xmlns:p14="http://schemas.microsoft.com/office/powerpoint/2010/main" val="38874756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9/03/2017</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a:t>/ Copyright ©2015 by Readify Limited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84246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3525031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9/03/2017</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a:t>/ Copyright ©2015 by Readify Limited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26370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9/03/2017</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a:t>/ Copyright ©2015 by Readify Limited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9435627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9/03/2017</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a:t>/ Copyright ©2015 by Readify Limited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832015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9/03/2017</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a:t>/ Copyright ©2015 by Readify Limited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997706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9/03/2017</a:t>
            </a:fld>
            <a:endParaRPr lang="en-AU"/>
          </a:p>
        </p:txBody>
      </p:sp>
      <p:sp>
        <p:nvSpPr>
          <p:cNvPr id="5" name="Footer Placeholder 4"/>
          <p:cNvSpPr>
            <a:spLocks noGrp="1"/>
          </p:cNvSpPr>
          <p:nvPr>
            <p:ph type="ftr" sz="quarter" idx="11"/>
          </p:nvPr>
        </p:nvSpPr>
        <p:spPr/>
        <p:txBody>
          <a:bodyPr/>
          <a:lstStyle>
            <a:lvl1pPr>
              <a:defRPr>
                <a:solidFill>
                  <a:schemeClr val="tx1"/>
                </a:solidFill>
              </a:defRPr>
            </a:lvl1pPr>
          </a:lstStyle>
          <a:p>
            <a:r>
              <a:rPr lang="en-AU" dirty="0"/>
              <a:t>/ Copyright ©2015 by Readify Limited</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35876297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9/03/2017</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a:t>/ Copyright ©2015 by Readify Limited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13704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9/03/2017</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a:t>/ Copyright ©2015 by Readify Limited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5119357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9/03/2017</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a:t>/ Copyright ©2015 by Readify Limited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4103419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9/03/2017</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a:t>/ Copyright ©2015 by Readify Limited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1341893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9/03/2017</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a:t>/ Copyright ©2015 by Readify Limited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031490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6110096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9/03/2017</a:t>
            </a:fld>
            <a:endParaRPr lang="en-AU"/>
          </a:p>
        </p:txBody>
      </p:sp>
      <p:sp>
        <p:nvSpPr>
          <p:cNvPr id="5" name="Footer Placeholder 4"/>
          <p:cNvSpPr>
            <a:spLocks noGrp="1"/>
          </p:cNvSpPr>
          <p:nvPr>
            <p:ph type="ftr" sz="quarter" idx="11"/>
          </p:nvPr>
        </p:nvSpPr>
        <p:spPr/>
        <p:txBody>
          <a:bodyPr/>
          <a:lstStyle>
            <a:lvl1pPr>
              <a:defRPr>
                <a:solidFill>
                  <a:schemeClr val="tx1"/>
                </a:solidFill>
              </a:defRPr>
            </a:lvl1pPr>
          </a:lstStyle>
          <a:p>
            <a:r>
              <a:rPr lang="en-AU" dirty="0"/>
              <a:t>/ Copyright ©2015 by Readify Limited</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8592966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15361424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40112835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25273228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32728093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10522223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a:t>Insert text</a:t>
            </a:r>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961023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06806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p>
            <a:fld id="{2AB80E0E-1F2C-4E6E-B168-928DCCD9FC96}" type="datetime1">
              <a:rPr lang="en-AU" smtClean="0"/>
              <a:t>9/03/2017</a:t>
            </a:fld>
            <a:endParaRPr lang="en-AU" dirty="0"/>
          </a:p>
        </p:txBody>
      </p:sp>
      <p:sp>
        <p:nvSpPr>
          <p:cNvPr id="5" name="Footer Placeholder 4"/>
          <p:cNvSpPr>
            <a:spLocks noGrp="1"/>
          </p:cNvSpPr>
          <p:nvPr>
            <p:ph type="ftr" sz="quarter" idx="11"/>
          </p:nvPr>
        </p:nvSpPr>
        <p:spPr/>
        <p:txBody>
          <a:bodyPr/>
          <a:lstStyle/>
          <a:p>
            <a:r>
              <a:rPr lang="en-AU" dirty="0"/>
              <a:t>/ Copyright ©2015 by Readify Limited</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0" baseline="0">
                <a:solidFill>
                  <a:schemeClr val="bg1"/>
                </a:solidFill>
              </a:defRPr>
            </a:lvl1pPr>
            <a:lvl2pPr marL="358775" indent="-179388">
              <a:buClrTx/>
              <a:defRPr sz="2000" spc="0" baseline="0">
                <a:solidFill>
                  <a:schemeClr val="bg1"/>
                </a:solidFill>
              </a:defRPr>
            </a:lvl2pPr>
            <a:lvl3pPr marL="538163" indent="-179388">
              <a:buClrTx/>
              <a:defRPr sz="2000" spc="0" baseline="0">
                <a:solidFill>
                  <a:schemeClr val="bg1"/>
                </a:solidFill>
              </a:defRPr>
            </a:lvl3pPr>
            <a:lvl4pPr marL="717550" indent="-179388">
              <a:buClrTx/>
              <a:defRPr sz="2000" spc="0" baseline="0">
                <a:solidFill>
                  <a:schemeClr val="bg1"/>
                </a:solidFill>
              </a:defRPr>
            </a:lvl4pPr>
            <a:lvl5pPr marL="896938" indent="-179388">
              <a:buClrTx/>
              <a:defRPr sz="2000" spc="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9/03/2017</a:t>
            </a:fld>
            <a:endParaRPr lang="en-AU"/>
          </a:p>
        </p:txBody>
      </p:sp>
      <p:sp>
        <p:nvSpPr>
          <p:cNvPr id="5" name="Footer Placeholder 4"/>
          <p:cNvSpPr>
            <a:spLocks noGrp="1"/>
          </p:cNvSpPr>
          <p:nvPr>
            <p:ph type="ftr" sz="quarter" idx="11"/>
          </p:nvPr>
        </p:nvSpPr>
        <p:spPr/>
        <p:txBody>
          <a:bodyPr/>
          <a:lstStyle>
            <a:lvl1pPr>
              <a:defRPr sz="800">
                <a:solidFill>
                  <a:schemeClr val="bg1"/>
                </a:solidFill>
              </a:defRPr>
            </a:lvl1pPr>
          </a:lstStyle>
          <a:p>
            <a:r>
              <a:rPr lang="en-AU" dirty="0"/>
              <a:t>/ Copyright ©2015 by Readify Limited</a:t>
            </a:r>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165828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79246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9/03/2017</a:t>
            </a:fld>
            <a:endParaRPr lang="en-AU" dirty="0"/>
          </a:p>
        </p:txBody>
      </p:sp>
      <p:sp>
        <p:nvSpPr>
          <p:cNvPr id="5" name="Footer Placeholder 4"/>
          <p:cNvSpPr>
            <a:spLocks noGrp="1"/>
          </p:cNvSpPr>
          <p:nvPr>
            <p:ph type="ftr" sz="quarter" idx="3"/>
          </p:nvPr>
        </p:nvSpPr>
        <p:spPr>
          <a:xfrm>
            <a:off x="932606" y="6468918"/>
            <a:ext cx="8235693" cy="312332"/>
          </a:xfrm>
          <a:prstGeom prst="rect">
            <a:avLst/>
          </a:prstGeom>
        </p:spPr>
        <p:txBody>
          <a:bodyPr vert="horz" lIns="0" tIns="0" rIns="0" bIns="0" rtlCol="0" anchor="t" anchorCtr="0"/>
          <a:lstStyle>
            <a:lvl1pPr algn="l">
              <a:defRPr sz="800" spc="-30" baseline="0">
                <a:solidFill>
                  <a:schemeClr val="tx1"/>
                </a:solidFill>
              </a:defRPr>
            </a:lvl1pPr>
          </a:lstStyle>
          <a:p>
            <a:r>
              <a:rPr lang="en-AU" dirty="0"/>
              <a:t>/ Copyright ©2014 by Readify Limited</a:t>
            </a:r>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56" r:id="rId1"/>
    <p:sldLayoutId id="2147483658" r:id="rId2"/>
    <p:sldLayoutId id="2147483657" r:id="rId3"/>
    <p:sldLayoutId id="2147483659" r:id="rId4"/>
    <p:sldLayoutId id="2147483660" r:id="rId5"/>
    <p:sldLayoutId id="2147483649" r:id="rId6"/>
    <p:sldLayoutId id="2147483650" r:id="rId7"/>
    <p:sldLayoutId id="2147483683" r:id="rId8"/>
    <p:sldLayoutId id="2147483678" r:id="rId9"/>
    <p:sldLayoutId id="2147483679" r:id="rId10"/>
    <p:sldLayoutId id="2147483698" r:id="rId11"/>
    <p:sldLayoutId id="2147483699" r:id="rId12"/>
    <p:sldLayoutId id="2147483680" r:id="rId13"/>
    <p:sldLayoutId id="2147483681" r:id="rId14"/>
    <p:sldLayoutId id="2147483654" r:id="rId15"/>
    <p:sldLayoutId id="2147483684" r:id="rId16"/>
    <p:sldLayoutId id="2147483685" r:id="rId17"/>
    <p:sldLayoutId id="2147483693" r:id="rId18"/>
    <p:sldLayoutId id="2147483695" r:id="rId19"/>
    <p:sldLayoutId id="2147483692" r:id="rId20"/>
    <p:sldLayoutId id="2147483696" r:id="rId21"/>
    <p:sldLayoutId id="2147483694" r:id="rId22"/>
    <p:sldLayoutId id="2147483661" r:id="rId23"/>
    <p:sldLayoutId id="2147483663" r:id="rId24"/>
    <p:sldLayoutId id="2147483662" r:id="rId25"/>
    <p:sldLayoutId id="2147483664" r:id="rId26"/>
    <p:sldLayoutId id="2147483665" r:id="rId27"/>
    <p:sldLayoutId id="2147483651" r:id="rId28"/>
    <p:sldLayoutId id="2147483667" r:id="rId29"/>
    <p:sldLayoutId id="2147483669" r:id="rId30"/>
    <p:sldLayoutId id="2147483668" r:id="rId31"/>
    <p:sldLayoutId id="2147483670" r:id="rId32"/>
    <p:sldLayoutId id="2147483671" r:id="rId33"/>
    <p:sldLayoutId id="2147483666" r:id="rId34"/>
    <p:sldLayoutId id="2147483673" r:id="rId35"/>
    <p:sldLayoutId id="2147483675" r:id="rId36"/>
    <p:sldLayoutId id="2147483674" r:id="rId37"/>
    <p:sldLayoutId id="2147483676" r:id="rId38"/>
    <p:sldLayoutId id="2147483677" r:id="rId39"/>
    <p:sldLayoutId id="2147483672" r:id="rId40"/>
    <p:sldLayoutId id="2147483687" r:id="rId41"/>
    <p:sldLayoutId id="2147483689" r:id="rId42"/>
    <p:sldLayoutId id="2147483688" r:id="rId43"/>
    <p:sldLayoutId id="2147483690" r:id="rId44"/>
    <p:sldLayoutId id="2147483691" r:id="rId45"/>
    <p:sldLayoutId id="2147483686" r:id="rId46"/>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Is it worth the time?</a:t>
            </a:r>
          </a:p>
        </p:txBody>
      </p:sp>
      <p:sp>
        <p:nvSpPr>
          <p:cNvPr id="3" name="Subtitle 2"/>
          <p:cNvSpPr>
            <a:spLocks noGrp="1"/>
          </p:cNvSpPr>
          <p:nvPr>
            <p:ph type="subTitle" idx="1"/>
          </p:nvPr>
        </p:nvSpPr>
        <p:spPr/>
        <p:txBody>
          <a:bodyPr/>
          <a:lstStyle/>
          <a:p>
            <a:r>
              <a:rPr lang="en-AU" dirty="0"/>
              <a:t>Buying time by automating your life</a:t>
            </a:r>
          </a:p>
        </p:txBody>
      </p:sp>
    </p:spTree>
    <p:extLst>
      <p:ext uri="{BB962C8B-B14F-4D97-AF65-F5344CB8AC3E}">
        <p14:creationId xmlns:p14="http://schemas.microsoft.com/office/powerpoint/2010/main" val="1639753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Weekly </a:t>
            </a:r>
            <a:r>
              <a:rPr lang="en-AU" dirty="0" err="1"/>
              <a:t>Xamarin</a:t>
            </a:r>
            <a:endParaRPr lang="en-AU" dirty="0"/>
          </a:p>
        </p:txBody>
      </p:sp>
      <p:sp>
        <p:nvSpPr>
          <p:cNvPr id="3" name="Text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4179479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New Edition</a:t>
            </a:r>
          </a:p>
        </p:txBody>
      </p:sp>
      <p:sp>
        <p:nvSpPr>
          <p:cNvPr id="6" name="Content Placeholder 5"/>
          <p:cNvSpPr>
            <a:spLocks noGrp="1"/>
          </p:cNvSpPr>
          <p:nvPr>
            <p:ph idx="1"/>
          </p:nvPr>
        </p:nvSpPr>
        <p:spPr/>
        <p:txBody>
          <a:bodyPr/>
          <a:lstStyle/>
          <a:p>
            <a:pPr marL="0" indent="0">
              <a:buNone/>
            </a:pPr>
            <a:endParaRPr lang="en-AU" dirty="0"/>
          </a:p>
        </p:txBody>
      </p:sp>
      <p:pic>
        <p:nvPicPr>
          <p:cNvPr id="8" name="Picture Placeholder 7"/>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4478" r="14478"/>
          <a:stretch>
            <a:fillRect/>
          </a:stretch>
        </p:blipFill>
        <p:spPr/>
      </p:pic>
    </p:spTree>
    <p:extLst>
      <p:ext uri="{BB962C8B-B14F-4D97-AF65-F5344CB8AC3E}">
        <p14:creationId xmlns:p14="http://schemas.microsoft.com/office/powerpoint/2010/main" val="4238341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AU" dirty="0"/>
              <a:t>New Edition</a:t>
            </a:r>
          </a:p>
        </p:txBody>
      </p:sp>
      <p:sp>
        <p:nvSpPr>
          <p:cNvPr id="9" name="Content Placeholder 8"/>
          <p:cNvSpPr>
            <a:spLocks noGrp="1"/>
          </p:cNvSpPr>
          <p:nvPr>
            <p:ph idx="1"/>
          </p:nvPr>
        </p:nvSpPr>
        <p:spPr/>
        <p:txBody>
          <a:bodyPr/>
          <a:lstStyle/>
          <a:p>
            <a:r>
              <a:rPr lang="en-AU" dirty="0"/>
              <a:t>7 automations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5086" y="20493"/>
            <a:ext cx="4109044" cy="6859588"/>
          </a:xfrm>
          <a:prstGeom prst="rect">
            <a:avLst/>
          </a:prstGeom>
        </p:spPr>
      </p:pic>
    </p:spTree>
    <p:extLst>
      <p:ext uri="{BB962C8B-B14F-4D97-AF65-F5344CB8AC3E}">
        <p14:creationId xmlns:p14="http://schemas.microsoft.com/office/powerpoint/2010/main" val="2801597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AU" dirty="0"/>
              <a:t>New Edition</a:t>
            </a:r>
          </a:p>
        </p:txBody>
      </p:sp>
      <p:sp>
        <p:nvSpPr>
          <p:cNvPr id="9" name="Content Placeholder 8"/>
          <p:cNvSpPr>
            <a:spLocks noGrp="1"/>
          </p:cNvSpPr>
          <p:nvPr>
            <p:ph idx="1"/>
          </p:nvPr>
        </p:nvSpPr>
        <p:spPr/>
        <p:txBody>
          <a:bodyPr/>
          <a:lstStyle/>
          <a:p>
            <a:r>
              <a:rPr lang="en-AU" dirty="0"/>
              <a:t>Twitter x 2</a:t>
            </a:r>
          </a:p>
          <a:p>
            <a:r>
              <a:rPr lang="en-AU" dirty="0"/>
              <a:t>LinkedIn x 1</a:t>
            </a:r>
          </a:p>
          <a:p>
            <a:r>
              <a:rPr lang="en-AU" dirty="0"/>
              <a:t>Facebook x 1</a:t>
            </a:r>
          </a:p>
          <a:p>
            <a:r>
              <a:rPr lang="en-AU" dirty="0"/>
              <a:t>Slack x 3</a:t>
            </a:r>
          </a:p>
          <a:p>
            <a:pPr marL="0" indent="0">
              <a:buNone/>
            </a:pPr>
            <a:endParaRPr lang="en-AU" dirty="0"/>
          </a:p>
        </p:txBody>
      </p:sp>
      <p:pic>
        <p:nvPicPr>
          <p:cNvPr id="10" name="Picture 9"/>
          <p:cNvPicPr>
            <a:picLocks noChangeAspect="1"/>
          </p:cNvPicPr>
          <p:nvPr/>
        </p:nvPicPr>
        <p:blipFill>
          <a:blip r:embed="rId3"/>
          <a:stretch>
            <a:fillRect/>
          </a:stretch>
        </p:blipFill>
        <p:spPr>
          <a:xfrm>
            <a:off x="3502918" y="199390"/>
            <a:ext cx="5532599" cy="1005927"/>
          </a:xfrm>
          <a:prstGeom prst="rect">
            <a:avLst/>
          </a:prstGeom>
        </p:spPr>
      </p:pic>
      <p:pic>
        <p:nvPicPr>
          <p:cNvPr id="13" name="Picture 12"/>
          <p:cNvPicPr>
            <a:picLocks noChangeAspect="1"/>
          </p:cNvPicPr>
          <p:nvPr/>
        </p:nvPicPr>
        <p:blipFill>
          <a:blip r:embed="rId4"/>
          <a:stretch>
            <a:fillRect/>
          </a:stretch>
        </p:blipFill>
        <p:spPr>
          <a:xfrm>
            <a:off x="3934966" y="2698427"/>
            <a:ext cx="6165114" cy="739204"/>
          </a:xfrm>
          <a:prstGeom prst="rect">
            <a:avLst/>
          </a:prstGeom>
        </p:spPr>
      </p:pic>
      <p:pic>
        <p:nvPicPr>
          <p:cNvPr id="14" name="Picture 13"/>
          <p:cNvPicPr>
            <a:picLocks noChangeAspect="1"/>
          </p:cNvPicPr>
          <p:nvPr/>
        </p:nvPicPr>
        <p:blipFill>
          <a:blip r:embed="rId5"/>
          <a:stretch>
            <a:fillRect/>
          </a:stretch>
        </p:blipFill>
        <p:spPr>
          <a:xfrm>
            <a:off x="4415067" y="3928799"/>
            <a:ext cx="5204911" cy="2751058"/>
          </a:xfrm>
          <a:prstGeom prst="rect">
            <a:avLst/>
          </a:prstGeom>
        </p:spPr>
      </p:pic>
      <p:pic>
        <p:nvPicPr>
          <p:cNvPr id="6" name="Picture 5"/>
          <p:cNvPicPr>
            <a:picLocks noChangeAspect="1"/>
          </p:cNvPicPr>
          <p:nvPr/>
        </p:nvPicPr>
        <p:blipFill>
          <a:blip r:embed="rId6"/>
          <a:stretch>
            <a:fillRect/>
          </a:stretch>
        </p:blipFill>
        <p:spPr>
          <a:xfrm>
            <a:off x="5575131" y="1454335"/>
            <a:ext cx="5524979" cy="990686"/>
          </a:xfrm>
          <a:prstGeom prst="rect">
            <a:avLst/>
          </a:prstGeom>
        </p:spPr>
      </p:pic>
    </p:spTree>
    <p:extLst>
      <p:ext uri="{BB962C8B-B14F-4D97-AF65-F5344CB8AC3E}">
        <p14:creationId xmlns:p14="http://schemas.microsoft.com/office/powerpoint/2010/main" val="2841419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AU" dirty="0"/>
              <a:t>Curation</a:t>
            </a:r>
          </a:p>
        </p:txBody>
      </p:sp>
      <p:sp>
        <p:nvSpPr>
          <p:cNvPr id="9" name="Content Placeholder 8"/>
          <p:cNvSpPr>
            <a:spLocks noGrp="1"/>
          </p:cNvSpPr>
          <p:nvPr>
            <p:ph idx="1"/>
          </p:nvPr>
        </p:nvSpPr>
        <p:spPr/>
        <p:txBody>
          <a:bodyPr/>
          <a:lstStyle/>
          <a:p>
            <a:endParaRPr lang="en-AU" dirty="0"/>
          </a:p>
        </p:txBody>
      </p:sp>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45" r="45"/>
          <a:stretch>
            <a:fillRect/>
          </a:stretch>
        </p:blipFill>
        <p:spPr/>
      </p:pic>
    </p:spTree>
    <p:extLst>
      <p:ext uri="{BB962C8B-B14F-4D97-AF65-F5344CB8AC3E}">
        <p14:creationId xmlns:p14="http://schemas.microsoft.com/office/powerpoint/2010/main" val="1999652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Curation</a:t>
            </a:r>
          </a:p>
        </p:txBody>
      </p:sp>
      <p:sp>
        <p:nvSpPr>
          <p:cNvPr id="3" name="Content Placeholder 2"/>
          <p:cNvSpPr>
            <a:spLocks noGrp="1"/>
          </p:cNvSpPr>
          <p:nvPr>
            <p:ph idx="1"/>
          </p:nvPr>
        </p:nvSpPr>
        <p:spPr/>
        <p:txBody>
          <a:bodyPr/>
          <a:lstStyle/>
          <a:p>
            <a:r>
              <a:rPr lang="en-AU" dirty="0"/>
              <a:t>Automatically summarizes content</a:t>
            </a:r>
          </a:p>
        </p:txBody>
      </p:sp>
      <p:pic>
        <p:nvPicPr>
          <p:cNvPr id="7" name="Picture Placeholder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854846" y="1005856"/>
            <a:ext cx="8654787" cy="4856422"/>
          </a:xfrm>
          <a:prstGeom prst="parallelogram">
            <a:avLst>
              <a:gd name="adj" fmla="val 8429"/>
            </a:avLst>
          </a:prstGeom>
        </p:spPr>
      </p:pic>
    </p:spTree>
    <p:extLst>
      <p:ext uri="{BB962C8B-B14F-4D97-AF65-F5344CB8AC3E}">
        <p14:creationId xmlns:p14="http://schemas.microsoft.com/office/powerpoint/2010/main" val="273958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AU" dirty="0"/>
              <a:t>Curation</a:t>
            </a:r>
          </a:p>
        </p:txBody>
      </p:sp>
      <p:sp>
        <p:nvSpPr>
          <p:cNvPr id="9" name="Content Placeholder 8"/>
          <p:cNvSpPr>
            <a:spLocks noGrp="1"/>
          </p:cNvSpPr>
          <p:nvPr>
            <p:ph idx="1"/>
          </p:nvPr>
        </p:nvSpPr>
        <p:spPr/>
        <p:txBody>
          <a:bodyPr/>
          <a:lstStyle/>
          <a:p>
            <a:r>
              <a:rPr lang="en-AU" dirty="0"/>
              <a:t>Simple automation yields hours saved per week</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5006" y="0"/>
            <a:ext cx="6774114" cy="6841990"/>
          </a:xfrm>
          <a:prstGeom prst="rect">
            <a:avLst/>
          </a:prstGeom>
        </p:spPr>
      </p:pic>
    </p:spTree>
    <p:extLst>
      <p:ext uri="{BB962C8B-B14F-4D97-AF65-F5344CB8AC3E}">
        <p14:creationId xmlns:p14="http://schemas.microsoft.com/office/powerpoint/2010/main" val="3856300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Sponsorship</a:t>
            </a:r>
          </a:p>
        </p:txBody>
      </p:sp>
      <p:pic>
        <p:nvPicPr>
          <p:cNvPr id="18" name="Picture 17"/>
          <p:cNvPicPr>
            <a:picLocks noChangeAspect="1"/>
          </p:cNvPicPr>
          <p:nvPr/>
        </p:nvPicPr>
        <p:blipFill>
          <a:blip r:embed="rId3"/>
          <a:stretch>
            <a:fillRect/>
          </a:stretch>
        </p:blipFill>
        <p:spPr>
          <a:xfrm>
            <a:off x="3934966" y="-15901"/>
            <a:ext cx="6911442" cy="6859588"/>
          </a:xfrm>
          <a:prstGeom prst="rect">
            <a:avLst/>
          </a:prstGeom>
        </p:spPr>
      </p:pic>
    </p:spTree>
    <p:extLst>
      <p:ext uri="{BB962C8B-B14F-4D97-AF65-F5344CB8AC3E}">
        <p14:creationId xmlns:p14="http://schemas.microsoft.com/office/powerpoint/2010/main" val="3320992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Sponsorship</a:t>
            </a:r>
          </a:p>
        </p:txBody>
      </p:sp>
      <p:pic>
        <p:nvPicPr>
          <p:cNvPr id="11"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85756" y="0"/>
            <a:ext cx="3998638" cy="6859588"/>
          </a:xfrm>
        </p:spPr>
      </p:pic>
      <p:sp>
        <p:nvSpPr>
          <p:cNvPr id="12" name="Content Placeholder 8"/>
          <p:cNvSpPr txBox="1">
            <a:spLocks/>
          </p:cNvSpPr>
          <p:nvPr/>
        </p:nvSpPr>
        <p:spPr>
          <a:xfrm>
            <a:off x="570078" y="1197546"/>
            <a:ext cx="2140752" cy="4527011"/>
          </a:xfrm>
          <a:prstGeom prst="rect">
            <a:avLst/>
          </a:prstGeom>
        </p:spPr>
        <p:txBody>
          <a:bodyPr vert="horz" lIns="0" tIns="0" rIns="0" bIns="0" rtlCol="0">
            <a:noAutofit/>
          </a:bodyPr>
          <a:lstStyle>
            <a:lvl1pPr marL="179388" indent="-179388" algn="l" defTabSz="1088502" rtl="0" eaLnBrk="1" latinLnBrk="0" hangingPunct="1">
              <a:spcBef>
                <a:spcPts val="1200"/>
              </a:spcBef>
              <a:buClrTx/>
              <a:buFont typeface="Segoe UI" panose="020B0502040204020203" pitchFamily="34" charset="0"/>
              <a:buChar char="›"/>
              <a:defRPr sz="2000" kern="1200" spc="0" baseline="0">
                <a:solidFill>
                  <a:schemeClr val="bg1"/>
                </a:solidFill>
                <a:latin typeface="+mn-lt"/>
                <a:ea typeface="+mn-ea"/>
                <a:cs typeface="+mn-cs"/>
              </a:defRPr>
            </a:lvl1pPr>
            <a:lvl2pPr marL="358775"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2pPr>
            <a:lvl3pPr marL="538163"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3pPr>
            <a:lvl4pPr marL="717550"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4pPr>
            <a:lvl5pPr marL="896938"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r>
              <a:rPr lang="en-AU" dirty="0"/>
              <a:t>Automatically create draft email proposal</a:t>
            </a:r>
          </a:p>
        </p:txBody>
      </p:sp>
    </p:spTree>
    <p:extLst>
      <p:ext uri="{BB962C8B-B14F-4D97-AF65-F5344CB8AC3E}">
        <p14:creationId xmlns:p14="http://schemas.microsoft.com/office/powerpoint/2010/main" val="1085119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Sponsorship</a:t>
            </a:r>
          </a:p>
        </p:txBody>
      </p:sp>
      <p:sp>
        <p:nvSpPr>
          <p:cNvPr id="12" name="Content Placeholder 8"/>
          <p:cNvSpPr txBox="1">
            <a:spLocks/>
          </p:cNvSpPr>
          <p:nvPr/>
        </p:nvSpPr>
        <p:spPr>
          <a:xfrm>
            <a:off x="570078" y="1197546"/>
            <a:ext cx="2140752" cy="4527011"/>
          </a:xfrm>
          <a:prstGeom prst="rect">
            <a:avLst/>
          </a:prstGeom>
        </p:spPr>
        <p:txBody>
          <a:bodyPr vert="horz" lIns="0" tIns="0" rIns="0" bIns="0" rtlCol="0">
            <a:noAutofit/>
          </a:bodyPr>
          <a:lstStyle>
            <a:lvl1pPr marL="179388" indent="-179388" algn="l" defTabSz="1088502" rtl="0" eaLnBrk="1" latinLnBrk="0" hangingPunct="1">
              <a:spcBef>
                <a:spcPts val="1200"/>
              </a:spcBef>
              <a:buClrTx/>
              <a:buFont typeface="Segoe UI" panose="020B0502040204020203" pitchFamily="34" charset="0"/>
              <a:buChar char="›"/>
              <a:defRPr sz="2000" kern="1200" spc="0" baseline="0">
                <a:solidFill>
                  <a:schemeClr val="bg1"/>
                </a:solidFill>
                <a:latin typeface="+mn-lt"/>
                <a:ea typeface="+mn-ea"/>
                <a:cs typeface="+mn-cs"/>
              </a:defRPr>
            </a:lvl1pPr>
            <a:lvl2pPr marL="358775"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2pPr>
            <a:lvl3pPr marL="538163"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3pPr>
            <a:lvl4pPr marL="717550"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4pPr>
            <a:lvl5pPr marL="896938"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r>
              <a:rPr lang="en-AU" dirty="0"/>
              <a:t>Manual review process to qualify the lead and to tweak copy</a:t>
            </a:r>
          </a:p>
          <a:p>
            <a:endParaRPr lang="en-AU" dirty="0"/>
          </a:p>
        </p:txBody>
      </p:sp>
      <p:pic>
        <p:nvPicPr>
          <p:cNvPr id="5" name="Picture 4"/>
          <p:cNvPicPr>
            <a:picLocks noChangeAspect="1"/>
          </p:cNvPicPr>
          <p:nvPr/>
        </p:nvPicPr>
        <p:blipFill>
          <a:blip r:embed="rId3"/>
          <a:stretch>
            <a:fillRect/>
          </a:stretch>
        </p:blipFill>
        <p:spPr>
          <a:xfrm>
            <a:off x="3502918" y="117426"/>
            <a:ext cx="8622128" cy="6192688"/>
          </a:xfrm>
          <a:prstGeom prst="rect">
            <a:avLst/>
          </a:prstGeom>
        </p:spPr>
      </p:pic>
    </p:spTree>
    <p:extLst>
      <p:ext uri="{BB962C8B-B14F-4D97-AF65-F5344CB8AC3E}">
        <p14:creationId xmlns:p14="http://schemas.microsoft.com/office/powerpoint/2010/main" val="1702639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1774726" y="189434"/>
            <a:ext cx="8035091" cy="6306552"/>
          </a:xfrm>
          <a:prstGeom prst="rect">
            <a:avLst/>
          </a:prstGeom>
        </p:spPr>
      </p:pic>
    </p:spTree>
    <p:extLst>
      <p:ext uri="{BB962C8B-B14F-4D97-AF65-F5344CB8AC3E}">
        <p14:creationId xmlns:p14="http://schemas.microsoft.com/office/powerpoint/2010/main" val="2406222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Sponsorship</a:t>
            </a:r>
          </a:p>
        </p:txBody>
      </p:sp>
      <p:sp>
        <p:nvSpPr>
          <p:cNvPr id="12" name="Content Placeholder 8"/>
          <p:cNvSpPr txBox="1">
            <a:spLocks/>
          </p:cNvSpPr>
          <p:nvPr/>
        </p:nvSpPr>
        <p:spPr>
          <a:xfrm>
            <a:off x="570078" y="1197546"/>
            <a:ext cx="2140752" cy="4527011"/>
          </a:xfrm>
          <a:prstGeom prst="rect">
            <a:avLst/>
          </a:prstGeom>
        </p:spPr>
        <p:txBody>
          <a:bodyPr vert="horz" lIns="0" tIns="0" rIns="0" bIns="0" rtlCol="0">
            <a:noAutofit/>
          </a:bodyPr>
          <a:lstStyle>
            <a:lvl1pPr marL="179388" indent="-179388" algn="l" defTabSz="1088502" rtl="0" eaLnBrk="1" latinLnBrk="0" hangingPunct="1">
              <a:spcBef>
                <a:spcPts val="1200"/>
              </a:spcBef>
              <a:buClrTx/>
              <a:buFont typeface="Segoe UI" panose="020B0502040204020203" pitchFamily="34" charset="0"/>
              <a:buChar char="›"/>
              <a:defRPr sz="2000" kern="1200" spc="0" baseline="0">
                <a:solidFill>
                  <a:schemeClr val="bg1"/>
                </a:solidFill>
                <a:latin typeface="+mn-lt"/>
                <a:ea typeface="+mn-ea"/>
                <a:cs typeface="+mn-cs"/>
              </a:defRPr>
            </a:lvl1pPr>
            <a:lvl2pPr marL="358775"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2pPr>
            <a:lvl3pPr marL="538163"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3pPr>
            <a:lvl4pPr marL="717550"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4pPr>
            <a:lvl5pPr marL="896938"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r>
              <a:rPr lang="en-AU" dirty="0"/>
              <a:t>A single conversion covers the cost for the curation SaaS platform for many months.</a:t>
            </a:r>
          </a:p>
          <a:p>
            <a:r>
              <a:rPr lang="en-AU" dirty="0"/>
              <a:t>Which saves more time because it removes the temptation to re-implement the SaaS platform.</a:t>
            </a:r>
          </a:p>
        </p:txBody>
      </p:sp>
      <p:pic>
        <p:nvPicPr>
          <p:cNvPr id="4" name="Picture 3"/>
          <p:cNvPicPr>
            <a:picLocks noChangeAspect="1"/>
          </p:cNvPicPr>
          <p:nvPr/>
        </p:nvPicPr>
        <p:blipFill>
          <a:blip r:embed="rId3"/>
          <a:stretch>
            <a:fillRect/>
          </a:stretch>
        </p:blipFill>
        <p:spPr>
          <a:xfrm>
            <a:off x="3430910" y="-314622"/>
            <a:ext cx="7924912" cy="6696744"/>
          </a:xfrm>
          <a:prstGeom prst="rect">
            <a:avLst/>
          </a:prstGeom>
        </p:spPr>
      </p:pic>
    </p:spTree>
    <p:extLst>
      <p:ext uri="{BB962C8B-B14F-4D97-AF65-F5344CB8AC3E}">
        <p14:creationId xmlns:p14="http://schemas.microsoft.com/office/powerpoint/2010/main" val="1415978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Retention</a:t>
            </a:r>
          </a:p>
        </p:txBody>
      </p:sp>
      <p:sp>
        <p:nvSpPr>
          <p:cNvPr id="12" name="Content Placeholder 8"/>
          <p:cNvSpPr txBox="1">
            <a:spLocks/>
          </p:cNvSpPr>
          <p:nvPr/>
        </p:nvSpPr>
        <p:spPr>
          <a:xfrm>
            <a:off x="570078" y="1197546"/>
            <a:ext cx="2140752" cy="4527011"/>
          </a:xfrm>
          <a:prstGeom prst="rect">
            <a:avLst/>
          </a:prstGeom>
        </p:spPr>
        <p:txBody>
          <a:bodyPr vert="horz" lIns="0" tIns="0" rIns="0" bIns="0" rtlCol="0">
            <a:noAutofit/>
          </a:bodyPr>
          <a:lstStyle>
            <a:lvl1pPr marL="179388" indent="-179388" algn="l" defTabSz="1088502" rtl="0" eaLnBrk="1" latinLnBrk="0" hangingPunct="1">
              <a:spcBef>
                <a:spcPts val="1200"/>
              </a:spcBef>
              <a:buClrTx/>
              <a:buFont typeface="Segoe UI" panose="020B0502040204020203" pitchFamily="34" charset="0"/>
              <a:buChar char="›"/>
              <a:defRPr sz="2000" kern="1200" spc="0" baseline="0">
                <a:solidFill>
                  <a:schemeClr val="bg1"/>
                </a:solidFill>
                <a:latin typeface="+mn-lt"/>
                <a:ea typeface="+mn-ea"/>
                <a:cs typeface="+mn-cs"/>
              </a:defRPr>
            </a:lvl1pPr>
            <a:lvl2pPr marL="358775"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2pPr>
            <a:lvl3pPr marL="538163"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3pPr>
            <a:lvl4pPr marL="717550"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4pPr>
            <a:lvl5pPr marL="896938"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r>
              <a:rPr lang="en-AU" dirty="0"/>
              <a:t>Attrition is death </a:t>
            </a:r>
          </a:p>
          <a:p>
            <a:r>
              <a:rPr lang="en-AU" dirty="0"/>
              <a:t>Do you understand or measure it? </a:t>
            </a:r>
          </a:p>
          <a:p>
            <a:r>
              <a:rPr lang="en-AU" dirty="0"/>
              <a:t>What content is missing? What should there be more or less of?</a:t>
            </a:r>
          </a:p>
          <a:p>
            <a:r>
              <a:rPr lang="en-AU" dirty="0"/>
              <a:t>Opportunity to collect insights into developers movements between ecosystems.</a:t>
            </a:r>
          </a:p>
        </p:txBody>
      </p:sp>
      <p:pic>
        <p:nvPicPr>
          <p:cNvPr id="3" name="Picture 2"/>
          <p:cNvPicPr>
            <a:picLocks noChangeAspect="1"/>
          </p:cNvPicPr>
          <p:nvPr/>
        </p:nvPicPr>
        <p:blipFill>
          <a:blip r:embed="rId3"/>
          <a:stretch>
            <a:fillRect/>
          </a:stretch>
        </p:blipFill>
        <p:spPr>
          <a:xfrm>
            <a:off x="3502918" y="660458"/>
            <a:ext cx="10089754" cy="5601185"/>
          </a:xfrm>
          <a:prstGeom prst="rect">
            <a:avLst/>
          </a:prstGeom>
        </p:spPr>
      </p:pic>
    </p:spTree>
    <p:extLst>
      <p:ext uri="{BB962C8B-B14F-4D97-AF65-F5344CB8AC3E}">
        <p14:creationId xmlns:p14="http://schemas.microsoft.com/office/powerpoint/2010/main" val="3016958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Retrospective</a:t>
            </a:r>
          </a:p>
        </p:txBody>
      </p:sp>
      <p:sp>
        <p:nvSpPr>
          <p:cNvPr id="3" name="Text Placeholder 2"/>
          <p:cNvSpPr>
            <a:spLocks noGrp="1"/>
          </p:cNvSpPr>
          <p:nvPr>
            <p:ph type="body" idx="1"/>
          </p:nvPr>
        </p:nvSpPr>
        <p:spPr/>
        <p:txBody>
          <a:bodyPr/>
          <a:lstStyle/>
          <a:p>
            <a:endParaRPr lang="en-AU" dirty="0"/>
          </a:p>
        </p:txBody>
      </p:sp>
      <p:sp>
        <p:nvSpPr>
          <p:cNvPr id="4" name="Footer Placeholder 3"/>
          <p:cNvSpPr>
            <a:spLocks noGrp="1"/>
          </p:cNvSpPr>
          <p:nvPr>
            <p:ph type="ftr" sz="quarter" idx="11"/>
          </p:nvPr>
        </p:nvSpPr>
        <p:spPr/>
        <p:txBody>
          <a:bodyPr/>
          <a:lstStyle/>
          <a:p>
            <a:r>
              <a:rPr lang="en-AU" dirty="0"/>
              <a:t>/ Copyright ©2015 by Readify Limited</a:t>
            </a:r>
          </a:p>
        </p:txBody>
      </p:sp>
      <p:sp>
        <p:nvSpPr>
          <p:cNvPr id="5" name="Slide Number Placeholder 4"/>
          <p:cNvSpPr>
            <a:spLocks noGrp="1"/>
          </p:cNvSpPr>
          <p:nvPr>
            <p:ph type="sldNum" sz="quarter" idx="12"/>
          </p:nvPr>
        </p:nvSpPr>
        <p:spPr/>
        <p:txBody>
          <a:bodyPr/>
          <a:lstStyle/>
          <a:p>
            <a:fld id="{1DEBBDC7-4A1B-43E6-8DA6-58148E08E8A6}" type="slidenum">
              <a:rPr lang="en-AU" smtClean="0"/>
              <a:pPr/>
              <a:t>22</a:t>
            </a:fld>
            <a:endParaRPr lang="en-AU" dirty="0"/>
          </a:p>
        </p:txBody>
      </p:sp>
    </p:spTree>
    <p:extLst>
      <p:ext uri="{BB962C8B-B14F-4D97-AF65-F5344CB8AC3E}">
        <p14:creationId xmlns:p14="http://schemas.microsoft.com/office/powerpoint/2010/main" val="3708479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iDoneThis.com</a:t>
            </a:r>
          </a:p>
        </p:txBody>
      </p:sp>
      <p:sp>
        <p:nvSpPr>
          <p:cNvPr id="12" name="Content Placeholder 8"/>
          <p:cNvSpPr txBox="1">
            <a:spLocks/>
          </p:cNvSpPr>
          <p:nvPr/>
        </p:nvSpPr>
        <p:spPr>
          <a:xfrm>
            <a:off x="570078" y="1197546"/>
            <a:ext cx="2140752" cy="4527011"/>
          </a:xfrm>
          <a:prstGeom prst="rect">
            <a:avLst/>
          </a:prstGeom>
        </p:spPr>
        <p:txBody>
          <a:bodyPr vert="horz" lIns="0" tIns="0" rIns="0" bIns="0" rtlCol="0">
            <a:noAutofit/>
          </a:bodyPr>
          <a:lstStyle>
            <a:lvl1pPr marL="179388" indent="-179388" algn="l" defTabSz="1088502" rtl="0" eaLnBrk="1" latinLnBrk="0" hangingPunct="1">
              <a:spcBef>
                <a:spcPts val="1200"/>
              </a:spcBef>
              <a:buClrTx/>
              <a:buFont typeface="Segoe UI" panose="020B0502040204020203" pitchFamily="34" charset="0"/>
              <a:buChar char="›"/>
              <a:defRPr sz="2000" kern="1200" spc="0" baseline="0">
                <a:solidFill>
                  <a:schemeClr val="bg1"/>
                </a:solidFill>
                <a:latin typeface="+mn-lt"/>
                <a:ea typeface="+mn-ea"/>
                <a:cs typeface="+mn-cs"/>
              </a:defRPr>
            </a:lvl1pPr>
            <a:lvl2pPr marL="358775"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2pPr>
            <a:lvl3pPr marL="538163"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3pPr>
            <a:lvl4pPr marL="717550"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4pPr>
            <a:lvl5pPr marL="896938"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r>
              <a:rPr lang="en-AU" dirty="0"/>
              <a:t>*Everything* aggregates into </a:t>
            </a:r>
            <a:r>
              <a:rPr lang="en-AU" dirty="0" err="1"/>
              <a:t>iDoneThis</a:t>
            </a:r>
            <a:r>
              <a:rPr lang="en-AU" dirty="0"/>
              <a:t>:</a:t>
            </a:r>
            <a:br>
              <a:rPr lang="en-AU" dirty="0"/>
            </a:br>
            <a:endParaRPr lang="en-AU" dirty="0"/>
          </a:p>
          <a:p>
            <a:pPr lvl="1"/>
            <a:r>
              <a:rPr lang="en-AU" dirty="0" err="1"/>
              <a:t>Nerdsniped</a:t>
            </a:r>
            <a:r>
              <a:rPr lang="en-AU" dirty="0"/>
              <a:t> on GitHub or Twitter.</a:t>
            </a:r>
          </a:p>
          <a:p>
            <a:pPr lvl="1"/>
            <a:r>
              <a:rPr lang="en-AU" dirty="0"/>
              <a:t>Open or merged GitHub pull-request.</a:t>
            </a:r>
          </a:p>
          <a:p>
            <a:pPr lvl="1"/>
            <a:r>
              <a:rPr lang="en-AU" dirty="0"/>
              <a:t>Open or closed GitHub issue.</a:t>
            </a:r>
          </a:p>
          <a:p>
            <a:pPr lvl="1"/>
            <a:r>
              <a:rPr lang="en-AU" dirty="0"/>
              <a:t>Weekly </a:t>
            </a:r>
            <a:r>
              <a:rPr lang="en-AU" dirty="0" err="1"/>
              <a:t>Xamarin</a:t>
            </a:r>
            <a:r>
              <a:rPr lang="en-AU" dirty="0"/>
              <a:t> released.</a:t>
            </a:r>
          </a:p>
          <a:p>
            <a:pPr lvl="1"/>
            <a:r>
              <a:rPr lang="en-AU" dirty="0"/>
              <a:t>Sent an email.</a:t>
            </a:r>
          </a:p>
        </p:txBody>
      </p:sp>
      <p:pic>
        <p:nvPicPr>
          <p:cNvPr id="4" name="Picture 3"/>
          <p:cNvPicPr>
            <a:picLocks noChangeAspect="1"/>
          </p:cNvPicPr>
          <p:nvPr/>
        </p:nvPicPr>
        <p:blipFill>
          <a:blip r:embed="rId3"/>
          <a:stretch>
            <a:fillRect/>
          </a:stretch>
        </p:blipFill>
        <p:spPr>
          <a:xfrm>
            <a:off x="4078982" y="333450"/>
            <a:ext cx="7300593" cy="6012701"/>
          </a:xfrm>
          <a:prstGeom prst="rect">
            <a:avLst/>
          </a:prstGeom>
        </p:spPr>
      </p:pic>
    </p:spTree>
    <p:extLst>
      <p:ext uri="{BB962C8B-B14F-4D97-AF65-F5344CB8AC3E}">
        <p14:creationId xmlns:p14="http://schemas.microsoft.com/office/powerpoint/2010/main" val="234499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Twitter</a:t>
            </a:r>
          </a:p>
        </p:txBody>
      </p:sp>
      <p:sp>
        <p:nvSpPr>
          <p:cNvPr id="12" name="Content Placeholder 8"/>
          <p:cNvSpPr txBox="1">
            <a:spLocks/>
          </p:cNvSpPr>
          <p:nvPr/>
        </p:nvSpPr>
        <p:spPr>
          <a:xfrm>
            <a:off x="570078" y="1197546"/>
            <a:ext cx="2140752" cy="4527011"/>
          </a:xfrm>
          <a:prstGeom prst="rect">
            <a:avLst/>
          </a:prstGeom>
        </p:spPr>
        <p:txBody>
          <a:bodyPr vert="horz" lIns="0" tIns="0" rIns="0" bIns="0" rtlCol="0">
            <a:noAutofit/>
          </a:bodyPr>
          <a:lstStyle>
            <a:lvl1pPr marL="179388" indent="-179388" algn="l" defTabSz="1088502" rtl="0" eaLnBrk="1" latinLnBrk="0" hangingPunct="1">
              <a:spcBef>
                <a:spcPts val="1200"/>
              </a:spcBef>
              <a:buClrTx/>
              <a:buFont typeface="Segoe UI" panose="020B0502040204020203" pitchFamily="34" charset="0"/>
              <a:buChar char="›"/>
              <a:defRPr sz="2000" kern="1200" spc="0" baseline="0">
                <a:solidFill>
                  <a:schemeClr val="bg1"/>
                </a:solidFill>
                <a:latin typeface="+mn-lt"/>
                <a:ea typeface="+mn-ea"/>
                <a:cs typeface="+mn-cs"/>
              </a:defRPr>
            </a:lvl1pPr>
            <a:lvl2pPr marL="358775"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2pPr>
            <a:lvl3pPr marL="538163"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3pPr>
            <a:lvl4pPr marL="717550"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4pPr>
            <a:lvl5pPr marL="896938"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endParaRPr lang="en-AU" dirty="0"/>
          </a:p>
        </p:txBody>
      </p:sp>
      <p:pic>
        <p:nvPicPr>
          <p:cNvPr id="6" name="Picture 5"/>
          <p:cNvPicPr>
            <a:picLocks noChangeAspect="1"/>
          </p:cNvPicPr>
          <p:nvPr/>
        </p:nvPicPr>
        <p:blipFill>
          <a:blip r:embed="rId3"/>
          <a:stretch>
            <a:fillRect/>
          </a:stretch>
        </p:blipFill>
        <p:spPr>
          <a:xfrm>
            <a:off x="4295006" y="0"/>
            <a:ext cx="5803388" cy="6717214"/>
          </a:xfrm>
          <a:prstGeom prst="rect">
            <a:avLst/>
          </a:prstGeom>
        </p:spPr>
      </p:pic>
    </p:spTree>
    <p:extLst>
      <p:ext uri="{BB962C8B-B14F-4D97-AF65-F5344CB8AC3E}">
        <p14:creationId xmlns:p14="http://schemas.microsoft.com/office/powerpoint/2010/main" val="705311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Twitter</a:t>
            </a:r>
          </a:p>
        </p:txBody>
      </p:sp>
      <p:sp>
        <p:nvSpPr>
          <p:cNvPr id="12" name="Content Placeholder 8"/>
          <p:cNvSpPr txBox="1">
            <a:spLocks/>
          </p:cNvSpPr>
          <p:nvPr/>
        </p:nvSpPr>
        <p:spPr>
          <a:xfrm>
            <a:off x="570078" y="1197546"/>
            <a:ext cx="2140752" cy="4527011"/>
          </a:xfrm>
          <a:prstGeom prst="rect">
            <a:avLst/>
          </a:prstGeom>
        </p:spPr>
        <p:txBody>
          <a:bodyPr vert="horz" lIns="0" tIns="0" rIns="0" bIns="0" rtlCol="0">
            <a:noAutofit/>
          </a:bodyPr>
          <a:lstStyle>
            <a:lvl1pPr marL="179388" indent="-179388" algn="l" defTabSz="1088502" rtl="0" eaLnBrk="1" latinLnBrk="0" hangingPunct="1">
              <a:spcBef>
                <a:spcPts val="1200"/>
              </a:spcBef>
              <a:buClrTx/>
              <a:buFont typeface="Segoe UI" panose="020B0502040204020203" pitchFamily="34" charset="0"/>
              <a:buChar char="›"/>
              <a:defRPr sz="2000" kern="1200" spc="0" baseline="0">
                <a:solidFill>
                  <a:schemeClr val="bg1"/>
                </a:solidFill>
                <a:latin typeface="+mn-lt"/>
                <a:ea typeface="+mn-ea"/>
                <a:cs typeface="+mn-cs"/>
              </a:defRPr>
            </a:lvl1pPr>
            <a:lvl2pPr marL="358775"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2pPr>
            <a:lvl3pPr marL="538163"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3pPr>
            <a:lvl4pPr marL="717550"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4pPr>
            <a:lvl5pPr marL="896938"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r>
              <a:rPr lang="en-AU" dirty="0"/>
              <a:t>Fantastic source of insight into routines. Useful indicator.</a:t>
            </a:r>
          </a:p>
          <a:p>
            <a:r>
              <a:rPr lang="en-AU" dirty="0"/>
              <a:t>Separate calendar which can be toggled on/off functions as an overlay of day-to-day events.</a:t>
            </a:r>
          </a:p>
        </p:txBody>
      </p:sp>
      <p:pic>
        <p:nvPicPr>
          <p:cNvPr id="3" name="Picture 2"/>
          <p:cNvPicPr>
            <a:picLocks noChangeAspect="1"/>
          </p:cNvPicPr>
          <p:nvPr/>
        </p:nvPicPr>
        <p:blipFill>
          <a:blip r:embed="rId3"/>
          <a:stretch>
            <a:fillRect/>
          </a:stretch>
        </p:blipFill>
        <p:spPr>
          <a:xfrm>
            <a:off x="5050179" y="-1992"/>
            <a:ext cx="3925347" cy="6710221"/>
          </a:xfrm>
          <a:prstGeom prst="rect">
            <a:avLst/>
          </a:prstGeom>
        </p:spPr>
      </p:pic>
    </p:spTree>
    <p:extLst>
      <p:ext uri="{BB962C8B-B14F-4D97-AF65-F5344CB8AC3E}">
        <p14:creationId xmlns:p14="http://schemas.microsoft.com/office/powerpoint/2010/main" val="3925456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Open Source</a:t>
            </a:r>
          </a:p>
        </p:txBody>
      </p:sp>
      <p:sp>
        <p:nvSpPr>
          <p:cNvPr id="3" name="Text Placeholder 2"/>
          <p:cNvSpPr>
            <a:spLocks noGrp="1"/>
          </p:cNvSpPr>
          <p:nvPr>
            <p:ph type="body" idx="1"/>
          </p:nvPr>
        </p:nvSpPr>
        <p:spPr/>
        <p:txBody>
          <a:bodyPr/>
          <a:lstStyle/>
          <a:p>
            <a:endParaRPr lang="en-AU"/>
          </a:p>
        </p:txBody>
      </p:sp>
      <p:sp>
        <p:nvSpPr>
          <p:cNvPr id="4" name="Footer Placeholder 3"/>
          <p:cNvSpPr>
            <a:spLocks noGrp="1"/>
          </p:cNvSpPr>
          <p:nvPr>
            <p:ph type="ftr" sz="quarter" idx="11"/>
          </p:nvPr>
        </p:nvSpPr>
        <p:spPr/>
        <p:txBody>
          <a:bodyPr/>
          <a:lstStyle/>
          <a:p>
            <a:r>
              <a:rPr lang="en-AU"/>
              <a:t>/ Copyright ©2015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26</a:t>
            </a:fld>
            <a:endParaRPr lang="en-AU" dirty="0"/>
          </a:p>
        </p:txBody>
      </p:sp>
    </p:spTree>
    <p:extLst>
      <p:ext uri="{BB962C8B-B14F-4D97-AF65-F5344CB8AC3E}">
        <p14:creationId xmlns:p14="http://schemas.microsoft.com/office/powerpoint/2010/main" val="2405955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Open Source</a:t>
            </a:r>
          </a:p>
        </p:txBody>
      </p:sp>
      <p:sp>
        <p:nvSpPr>
          <p:cNvPr id="12" name="Content Placeholder 8"/>
          <p:cNvSpPr txBox="1">
            <a:spLocks/>
          </p:cNvSpPr>
          <p:nvPr/>
        </p:nvSpPr>
        <p:spPr>
          <a:xfrm>
            <a:off x="570078" y="1197546"/>
            <a:ext cx="2140752" cy="4527011"/>
          </a:xfrm>
          <a:prstGeom prst="rect">
            <a:avLst/>
          </a:prstGeom>
        </p:spPr>
        <p:txBody>
          <a:bodyPr vert="horz" lIns="0" tIns="0" rIns="0" bIns="0" rtlCol="0">
            <a:noAutofit/>
          </a:bodyPr>
          <a:lstStyle>
            <a:lvl1pPr marL="179388" indent="-179388" algn="l" defTabSz="1088502" rtl="0" eaLnBrk="1" latinLnBrk="0" hangingPunct="1">
              <a:spcBef>
                <a:spcPts val="1200"/>
              </a:spcBef>
              <a:buClrTx/>
              <a:buFont typeface="Segoe UI" panose="020B0502040204020203" pitchFamily="34" charset="0"/>
              <a:buChar char="›"/>
              <a:defRPr sz="2000" kern="1200" spc="0" baseline="0">
                <a:solidFill>
                  <a:schemeClr val="bg1"/>
                </a:solidFill>
                <a:latin typeface="+mn-lt"/>
                <a:ea typeface="+mn-ea"/>
                <a:cs typeface="+mn-cs"/>
              </a:defRPr>
            </a:lvl1pPr>
            <a:lvl2pPr marL="358775"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2pPr>
            <a:lvl3pPr marL="538163"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3pPr>
            <a:lvl4pPr marL="717550"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4pPr>
            <a:lvl5pPr marL="896938"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r>
              <a:rPr lang="en-AU" dirty="0"/>
              <a:t>Improved response times to Twitter interactions.</a:t>
            </a:r>
          </a:p>
          <a:p>
            <a:r>
              <a:rPr lang="en-AU" dirty="0"/>
              <a:t>Improved response times to </a:t>
            </a:r>
            <a:r>
              <a:rPr lang="en-AU" dirty="0" err="1"/>
              <a:t>StackOverflow</a:t>
            </a:r>
            <a:r>
              <a:rPr lang="en-AU" dirty="0"/>
              <a:t> questions.</a:t>
            </a:r>
          </a:p>
          <a:p>
            <a:r>
              <a:rPr lang="en-AU" dirty="0"/>
              <a:t>Reduces amount of technical questions of “How do I” in Slack which prevents old-timers from burning out.</a:t>
            </a:r>
          </a:p>
        </p:txBody>
      </p:sp>
      <p:pic>
        <p:nvPicPr>
          <p:cNvPr id="3" name="Picture 2"/>
          <p:cNvPicPr>
            <a:picLocks noChangeAspect="1"/>
          </p:cNvPicPr>
          <p:nvPr/>
        </p:nvPicPr>
        <p:blipFill>
          <a:blip r:embed="rId2"/>
          <a:stretch>
            <a:fillRect/>
          </a:stretch>
        </p:blipFill>
        <p:spPr>
          <a:xfrm>
            <a:off x="3574926" y="837506"/>
            <a:ext cx="8280920" cy="4284164"/>
          </a:xfrm>
          <a:prstGeom prst="rect">
            <a:avLst/>
          </a:prstGeom>
        </p:spPr>
      </p:pic>
    </p:spTree>
    <p:extLst>
      <p:ext uri="{BB962C8B-B14F-4D97-AF65-F5344CB8AC3E}">
        <p14:creationId xmlns:p14="http://schemas.microsoft.com/office/powerpoint/2010/main" val="870835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Open Source</a:t>
            </a:r>
          </a:p>
        </p:txBody>
      </p:sp>
      <p:sp>
        <p:nvSpPr>
          <p:cNvPr id="12" name="Content Placeholder 8"/>
          <p:cNvSpPr txBox="1">
            <a:spLocks/>
          </p:cNvSpPr>
          <p:nvPr/>
        </p:nvSpPr>
        <p:spPr>
          <a:xfrm>
            <a:off x="570078" y="1197546"/>
            <a:ext cx="2140752" cy="4527011"/>
          </a:xfrm>
          <a:prstGeom prst="rect">
            <a:avLst/>
          </a:prstGeom>
        </p:spPr>
        <p:txBody>
          <a:bodyPr vert="horz" lIns="0" tIns="0" rIns="0" bIns="0" rtlCol="0">
            <a:noAutofit/>
          </a:bodyPr>
          <a:lstStyle>
            <a:lvl1pPr marL="179388" indent="-179388" algn="l" defTabSz="1088502" rtl="0" eaLnBrk="1" latinLnBrk="0" hangingPunct="1">
              <a:spcBef>
                <a:spcPts val="1200"/>
              </a:spcBef>
              <a:buClrTx/>
              <a:buFont typeface="Segoe UI" panose="020B0502040204020203" pitchFamily="34" charset="0"/>
              <a:buChar char="›"/>
              <a:defRPr sz="2000" kern="1200" spc="0" baseline="0">
                <a:solidFill>
                  <a:schemeClr val="bg1"/>
                </a:solidFill>
                <a:latin typeface="+mn-lt"/>
                <a:ea typeface="+mn-ea"/>
                <a:cs typeface="+mn-cs"/>
              </a:defRPr>
            </a:lvl1pPr>
            <a:lvl2pPr marL="358775"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2pPr>
            <a:lvl3pPr marL="538163"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3pPr>
            <a:lvl4pPr marL="717550"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4pPr>
            <a:lvl5pPr marL="896938"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r>
              <a:rPr lang="en-AU" dirty="0"/>
              <a:t>Automatically adding nuggets of knowledge into the project documentation backlog TODO</a:t>
            </a:r>
          </a:p>
        </p:txBody>
      </p:sp>
      <p:pic>
        <p:nvPicPr>
          <p:cNvPr id="4" name="Picture 3"/>
          <p:cNvPicPr>
            <a:picLocks noChangeAspect="1"/>
          </p:cNvPicPr>
          <p:nvPr/>
        </p:nvPicPr>
        <p:blipFill>
          <a:blip r:embed="rId2"/>
          <a:stretch>
            <a:fillRect/>
          </a:stretch>
        </p:blipFill>
        <p:spPr>
          <a:xfrm>
            <a:off x="3790950" y="302507"/>
            <a:ext cx="6988146" cy="823031"/>
          </a:xfrm>
          <a:prstGeom prst="rect">
            <a:avLst/>
          </a:prstGeom>
        </p:spPr>
      </p:pic>
      <p:pic>
        <p:nvPicPr>
          <p:cNvPr id="5" name="Picture 4"/>
          <p:cNvPicPr>
            <a:picLocks noChangeAspect="1"/>
          </p:cNvPicPr>
          <p:nvPr/>
        </p:nvPicPr>
        <p:blipFill>
          <a:blip r:embed="rId3"/>
          <a:stretch>
            <a:fillRect/>
          </a:stretch>
        </p:blipFill>
        <p:spPr>
          <a:xfrm>
            <a:off x="3574926" y="1341562"/>
            <a:ext cx="7338696" cy="5098222"/>
          </a:xfrm>
          <a:prstGeom prst="rect">
            <a:avLst/>
          </a:prstGeom>
        </p:spPr>
      </p:pic>
    </p:spTree>
    <p:extLst>
      <p:ext uri="{BB962C8B-B14F-4D97-AF65-F5344CB8AC3E}">
        <p14:creationId xmlns:p14="http://schemas.microsoft.com/office/powerpoint/2010/main" val="3690100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Marriage</a:t>
            </a:r>
          </a:p>
        </p:txBody>
      </p:sp>
      <p:sp>
        <p:nvSpPr>
          <p:cNvPr id="3" name="Text Placeholder 2"/>
          <p:cNvSpPr>
            <a:spLocks noGrp="1"/>
          </p:cNvSpPr>
          <p:nvPr>
            <p:ph type="body" idx="1"/>
          </p:nvPr>
        </p:nvSpPr>
        <p:spPr/>
        <p:txBody>
          <a:bodyPr/>
          <a:lstStyle/>
          <a:p>
            <a:endParaRPr lang="en-AU"/>
          </a:p>
        </p:txBody>
      </p:sp>
      <p:sp>
        <p:nvSpPr>
          <p:cNvPr id="4" name="Footer Placeholder 3"/>
          <p:cNvSpPr>
            <a:spLocks noGrp="1"/>
          </p:cNvSpPr>
          <p:nvPr>
            <p:ph type="ftr" sz="quarter" idx="11"/>
          </p:nvPr>
        </p:nvSpPr>
        <p:spPr/>
        <p:txBody>
          <a:bodyPr/>
          <a:lstStyle/>
          <a:p>
            <a:r>
              <a:rPr lang="en-AU"/>
              <a:t>/ Copyright ©2015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29</a:t>
            </a:fld>
            <a:endParaRPr lang="en-AU" dirty="0"/>
          </a:p>
        </p:txBody>
      </p:sp>
    </p:spTree>
    <p:extLst>
      <p:ext uri="{BB962C8B-B14F-4D97-AF65-F5344CB8AC3E}">
        <p14:creationId xmlns:p14="http://schemas.microsoft.com/office/powerpoint/2010/main" val="2275563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325" b="5325"/>
          <a:stretch>
            <a:fillRect/>
          </a:stretch>
        </p:blipFill>
        <p:spPr/>
      </p:pic>
      <p:sp>
        <p:nvSpPr>
          <p:cNvPr id="5" name="Slide Number Placeholder 4"/>
          <p:cNvSpPr>
            <a:spLocks noGrp="1"/>
          </p:cNvSpPr>
          <p:nvPr>
            <p:ph type="sldNum" sz="quarter" idx="4294967295"/>
          </p:nvPr>
        </p:nvSpPr>
        <p:spPr>
          <a:xfrm>
            <a:off x="0" y="6469063"/>
            <a:ext cx="215900" cy="312737"/>
          </a:xfrm>
        </p:spPr>
        <p:txBody>
          <a:bodyPr/>
          <a:lstStyle/>
          <a:p>
            <a:fld id="{1DEBBDC7-4A1B-43E6-8DA6-58148E08E8A6}" type="slidenum">
              <a:rPr lang="en-AU" smtClean="0"/>
              <a:pPr/>
              <a:t>3</a:t>
            </a:fld>
            <a:endParaRPr lang="en-AU" dirty="0"/>
          </a:p>
        </p:txBody>
      </p:sp>
    </p:spTree>
    <p:extLst>
      <p:ext uri="{BB962C8B-B14F-4D97-AF65-F5344CB8AC3E}">
        <p14:creationId xmlns:p14="http://schemas.microsoft.com/office/powerpoint/2010/main" val="4185254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Twitter</a:t>
            </a:r>
          </a:p>
        </p:txBody>
      </p:sp>
      <p:sp>
        <p:nvSpPr>
          <p:cNvPr id="12" name="Content Placeholder 8"/>
          <p:cNvSpPr txBox="1">
            <a:spLocks/>
          </p:cNvSpPr>
          <p:nvPr/>
        </p:nvSpPr>
        <p:spPr>
          <a:xfrm>
            <a:off x="570078" y="1197546"/>
            <a:ext cx="2140752" cy="4527011"/>
          </a:xfrm>
          <a:prstGeom prst="rect">
            <a:avLst/>
          </a:prstGeom>
        </p:spPr>
        <p:txBody>
          <a:bodyPr vert="horz" lIns="0" tIns="0" rIns="0" bIns="0" rtlCol="0">
            <a:noAutofit/>
          </a:bodyPr>
          <a:lstStyle>
            <a:lvl1pPr marL="179388" indent="-179388" algn="l" defTabSz="1088502" rtl="0" eaLnBrk="1" latinLnBrk="0" hangingPunct="1">
              <a:spcBef>
                <a:spcPts val="1200"/>
              </a:spcBef>
              <a:buClrTx/>
              <a:buFont typeface="Segoe UI" panose="020B0502040204020203" pitchFamily="34" charset="0"/>
              <a:buChar char="›"/>
              <a:defRPr sz="2000" kern="1200" spc="0" baseline="0">
                <a:solidFill>
                  <a:schemeClr val="bg1"/>
                </a:solidFill>
                <a:latin typeface="+mn-lt"/>
                <a:ea typeface="+mn-ea"/>
                <a:cs typeface="+mn-cs"/>
              </a:defRPr>
            </a:lvl1pPr>
            <a:lvl2pPr marL="358775"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2pPr>
            <a:lvl3pPr marL="538163"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3pPr>
            <a:lvl4pPr marL="717550"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4pPr>
            <a:lvl5pPr marL="896938"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r>
              <a:rPr lang="en-AU" dirty="0"/>
              <a:t>Automatically share important milestones.</a:t>
            </a:r>
          </a:p>
          <a:p>
            <a:r>
              <a:rPr lang="en-AU" dirty="0"/>
              <a:t>Routines - Has the newsletter gone out? Useful leading indicator.</a:t>
            </a:r>
          </a:p>
        </p:txBody>
      </p:sp>
      <p:pic>
        <p:nvPicPr>
          <p:cNvPr id="8" name="Picture 7"/>
          <p:cNvPicPr>
            <a:picLocks noChangeAspect="1"/>
          </p:cNvPicPr>
          <p:nvPr/>
        </p:nvPicPr>
        <p:blipFill>
          <a:blip r:embed="rId2"/>
          <a:stretch>
            <a:fillRect/>
          </a:stretch>
        </p:blipFill>
        <p:spPr>
          <a:xfrm>
            <a:off x="3361850" y="1053530"/>
            <a:ext cx="8828563" cy="2087000"/>
          </a:xfrm>
          <a:prstGeom prst="rect">
            <a:avLst/>
          </a:prstGeom>
        </p:spPr>
      </p:pic>
      <p:pic>
        <p:nvPicPr>
          <p:cNvPr id="11" name="Picture 10"/>
          <p:cNvPicPr>
            <a:picLocks noChangeAspect="1"/>
          </p:cNvPicPr>
          <p:nvPr/>
        </p:nvPicPr>
        <p:blipFill>
          <a:blip r:embed="rId3"/>
          <a:stretch>
            <a:fillRect/>
          </a:stretch>
        </p:blipFill>
        <p:spPr>
          <a:xfrm>
            <a:off x="3460547" y="3125854"/>
            <a:ext cx="7675219" cy="2100731"/>
          </a:xfrm>
          <a:prstGeom prst="rect">
            <a:avLst/>
          </a:prstGeom>
        </p:spPr>
      </p:pic>
      <p:pic>
        <p:nvPicPr>
          <p:cNvPr id="13" name="Picture 12"/>
          <p:cNvPicPr>
            <a:picLocks noChangeAspect="1"/>
          </p:cNvPicPr>
          <p:nvPr/>
        </p:nvPicPr>
        <p:blipFill>
          <a:blip r:embed="rId4"/>
          <a:stretch>
            <a:fillRect/>
          </a:stretch>
        </p:blipFill>
        <p:spPr>
          <a:xfrm>
            <a:off x="3070870" y="5452841"/>
            <a:ext cx="11162990" cy="543432"/>
          </a:xfrm>
          <a:prstGeom prst="rect">
            <a:avLst/>
          </a:prstGeom>
        </p:spPr>
      </p:pic>
    </p:spTree>
    <p:extLst>
      <p:ext uri="{BB962C8B-B14F-4D97-AF65-F5344CB8AC3E}">
        <p14:creationId xmlns:p14="http://schemas.microsoft.com/office/powerpoint/2010/main" val="352583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Calendars</a:t>
            </a:r>
          </a:p>
        </p:txBody>
      </p:sp>
      <p:sp>
        <p:nvSpPr>
          <p:cNvPr id="12" name="Content Placeholder 8"/>
          <p:cNvSpPr txBox="1">
            <a:spLocks/>
          </p:cNvSpPr>
          <p:nvPr/>
        </p:nvSpPr>
        <p:spPr>
          <a:xfrm>
            <a:off x="570078" y="1197546"/>
            <a:ext cx="2140752" cy="4527011"/>
          </a:xfrm>
          <a:prstGeom prst="rect">
            <a:avLst/>
          </a:prstGeom>
        </p:spPr>
        <p:txBody>
          <a:bodyPr vert="horz" lIns="0" tIns="0" rIns="0" bIns="0" rtlCol="0">
            <a:noAutofit/>
          </a:bodyPr>
          <a:lstStyle>
            <a:lvl1pPr marL="179388" indent="-179388" algn="l" defTabSz="1088502" rtl="0" eaLnBrk="1" latinLnBrk="0" hangingPunct="1">
              <a:spcBef>
                <a:spcPts val="1200"/>
              </a:spcBef>
              <a:buClrTx/>
              <a:buFont typeface="Segoe UI" panose="020B0502040204020203" pitchFamily="34" charset="0"/>
              <a:buChar char="›"/>
              <a:defRPr sz="2000" kern="1200" spc="0" baseline="0">
                <a:solidFill>
                  <a:schemeClr val="bg1"/>
                </a:solidFill>
                <a:latin typeface="+mn-lt"/>
                <a:ea typeface="+mn-ea"/>
                <a:cs typeface="+mn-cs"/>
              </a:defRPr>
            </a:lvl1pPr>
            <a:lvl2pPr marL="358775"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2pPr>
            <a:lvl3pPr marL="538163"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3pPr>
            <a:lvl4pPr marL="717550"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4pPr>
            <a:lvl5pPr marL="896938"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r>
              <a:rPr lang="en-AU" dirty="0"/>
              <a:t>Automatically sync work appointments entries into personal calendar.</a:t>
            </a:r>
          </a:p>
        </p:txBody>
      </p:sp>
      <p:pic>
        <p:nvPicPr>
          <p:cNvPr id="5" name="Picture 4"/>
          <p:cNvPicPr>
            <a:picLocks noChangeAspect="1"/>
          </p:cNvPicPr>
          <p:nvPr/>
        </p:nvPicPr>
        <p:blipFill>
          <a:blip r:embed="rId2"/>
          <a:stretch>
            <a:fillRect/>
          </a:stretch>
        </p:blipFill>
        <p:spPr>
          <a:xfrm>
            <a:off x="3718942" y="117426"/>
            <a:ext cx="7112329" cy="6336704"/>
          </a:xfrm>
          <a:prstGeom prst="rect">
            <a:avLst/>
          </a:prstGeom>
        </p:spPr>
      </p:pic>
    </p:spTree>
    <p:extLst>
      <p:ext uri="{BB962C8B-B14F-4D97-AF65-F5344CB8AC3E}">
        <p14:creationId xmlns:p14="http://schemas.microsoft.com/office/powerpoint/2010/main" val="132467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Calendars</a:t>
            </a:r>
          </a:p>
        </p:txBody>
      </p:sp>
      <p:sp>
        <p:nvSpPr>
          <p:cNvPr id="12" name="Content Placeholder 8"/>
          <p:cNvSpPr txBox="1">
            <a:spLocks/>
          </p:cNvSpPr>
          <p:nvPr/>
        </p:nvSpPr>
        <p:spPr>
          <a:xfrm>
            <a:off x="570078" y="1197546"/>
            <a:ext cx="2140752" cy="4527011"/>
          </a:xfrm>
          <a:prstGeom prst="rect">
            <a:avLst/>
          </a:prstGeom>
        </p:spPr>
        <p:txBody>
          <a:bodyPr vert="horz" lIns="0" tIns="0" rIns="0" bIns="0" rtlCol="0">
            <a:noAutofit/>
          </a:bodyPr>
          <a:lstStyle>
            <a:lvl1pPr marL="179388" indent="-179388" algn="l" defTabSz="1088502" rtl="0" eaLnBrk="1" latinLnBrk="0" hangingPunct="1">
              <a:spcBef>
                <a:spcPts val="1200"/>
              </a:spcBef>
              <a:buClrTx/>
              <a:buFont typeface="Segoe UI" panose="020B0502040204020203" pitchFamily="34" charset="0"/>
              <a:buChar char="›"/>
              <a:defRPr sz="2000" kern="1200" spc="0" baseline="0">
                <a:solidFill>
                  <a:schemeClr val="bg1"/>
                </a:solidFill>
                <a:latin typeface="+mn-lt"/>
                <a:ea typeface="+mn-ea"/>
                <a:cs typeface="+mn-cs"/>
              </a:defRPr>
            </a:lvl1pPr>
            <a:lvl2pPr marL="358775"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2pPr>
            <a:lvl3pPr marL="538163"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3pPr>
            <a:lvl4pPr marL="717550"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4pPr>
            <a:lvl5pPr marL="896938" indent="-179388" algn="l" defTabSz="1088502" rtl="0" eaLnBrk="1" latinLnBrk="0" hangingPunct="1">
              <a:spcBef>
                <a:spcPts val="0"/>
              </a:spcBef>
              <a:buClrTx/>
              <a:buFont typeface="Segoe UI" panose="020B0502040204020203" pitchFamily="34" charset="0"/>
              <a:buChar char="›"/>
              <a:defRPr sz="2000" kern="1200" spc="0" baseline="0">
                <a:solidFill>
                  <a:schemeClr val="bg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r>
              <a:rPr lang="en-AU" dirty="0"/>
              <a:t>When is the best time for Erin to call me? </a:t>
            </a:r>
          </a:p>
          <a:p>
            <a:r>
              <a:rPr lang="en-AU" dirty="0"/>
              <a:t>Automatically let Erin know of out-of-hour work commitments</a:t>
            </a:r>
          </a:p>
          <a:p>
            <a:r>
              <a:rPr lang="en-AU" dirty="0"/>
              <a:t>Visible on her home screen.</a:t>
            </a:r>
          </a:p>
          <a:p>
            <a:r>
              <a:rPr lang="en-AU" dirty="0"/>
              <a:t>Visible in the morning stand-up.</a:t>
            </a:r>
          </a:p>
          <a:p>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6894" y="2637706"/>
            <a:ext cx="4588473" cy="4068410"/>
          </a:xfrm>
          <a:prstGeom prst="rect">
            <a:avLst/>
          </a:prstGeom>
        </p:spPr>
      </p:pic>
      <p:pic>
        <p:nvPicPr>
          <p:cNvPr id="6" name="Picture 5"/>
          <p:cNvPicPr>
            <a:picLocks noChangeAspect="1"/>
          </p:cNvPicPr>
          <p:nvPr/>
        </p:nvPicPr>
        <p:blipFill>
          <a:blip r:embed="rId3"/>
          <a:stretch>
            <a:fillRect/>
          </a:stretch>
        </p:blipFill>
        <p:spPr>
          <a:xfrm>
            <a:off x="3430910" y="1053530"/>
            <a:ext cx="6050804" cy="960203"/>
          </a:xfrm>
          <a:prstGeom prst="rect">
            <a:avLst/>
          </a:prstGeom>
        </p:spPr>
      </p:pic>
      <p:pic>
        <p:nvPicPr>
          <p:cNvPr id="5" name="Picture 4"/>
          <p:cNvPicPr>
            <a:picLocks noChangeAspect="1"/>
          </p:cNvPicPr>
          <p:nvPr/>
        </p:nvPicPr>
        <p:blipFill>
          <a:blip r:embed="rId4"/>
          <a:stretch>
            <a:fillRect/>
          </a:stretch>
        </p:blipFill>
        <p:spPr>
          <a:xfrm>
            <a:off x="7535366" y="24721"/>
            <a:ext cx="5585944" cy="5342083"/>
          </a:xfrm>
          <a:prstGeom prst="rect">
            <a:avLst/>
          </a:prstGeom>
        </p:spPr>
      </p:pic>
    </p:spTree>
    <p:extLst>
      <p:ext uri="{BB962C8B-B14F-4D97-AF65-F5344CB8AC3E}">
        <p14:creationId xmlns:p14="http://schemas.microsoft.com/office/powerpoint/2010/main" val="2903741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0142" r="10142"/>
          <a:stretch>
            <a:fillRect/>
          </a:stretch>
        </p:blipFill>
        <p:spPr/>
      </p:pic>
      <p:pic>
        <p:nvPicPr>
          <p:cNvPr id="8" name="Picture 7"/>
          <p:cNvPicPr>
            <a:picLocks noChangeAspect="1"/>
          </p:cNvPicPr>
          <p:nvPr/>
        </p:nvPicPr>
        <p:blipFill>
          <a:blip r:embed="rId3"/>
          <a:stretch>
            <a:fillRect/>
          </a:stretch>
        </p:blipFill>
        <p:spPr>
          <a:xfrm>
            <a:off x="3646934" y="189434"/>
            <a:ext cx="8363954" cy="6048672"/>
          </a:xfrm>
          <a:prstGeom prst="rect">
            <a:avLst/>
          </a:prstGeom>
        </p:spPr>
      </p:pic>
      <p:sp>
        <p:nvSpPr>
          <p:cNvPr id="11" name="Title 1"/>
          <p:cNvSpPr>
            <a:spLocks noGrp="1"/>
          </p:cNvSpPr>
          <p:nvPr>
            <p:ph type="title"/>
          </p:nvPr>
        </p:nvSpPr>
        <p:spPr>
          <a:xfrm>
            <a:off x="34294" y="3990482"/>
            <a:ext cx="2500792" cy="864096"/>
          </a:xfrm>
        </p:spPr>
        <p:txBody>
          <a:bodyPr/>
          <a:lstStyle/>
          <a:p>
            <a:r>
              <a:rPr lang="en-AU" sz="2800" dirty="0">
                <a:solidFill>
                  <a:schemeClr val="bg1"/>
                </a:solidFill>
              </a:rPr>
              <a:t>@</a:t>
            </a:r>
            <a:r>
              <a:rPr lang="en-AU" sz="2800" dirty="0" err="1">
                <a:solidFill>
                  <a:schemeClr val="bg1"/>
                </a:solidFill>
              </a:rPr>
              <a:t>GeoffreyHuntley</a:t>
            </a:r>
            <a:endParaRPr lang="en-AU" sz="2800" dirty="0">
              <a:solidFill>
                <a:schemeClr val="bg1"/>
              </a:solidFill>
            </a:endParaRPr>
          </a:p>
        </p:txBody>
      </p:sp>
    </p:spTree>
    <p:extLst>
      <p:ext uri="{BB962C8B-B14F-4D97-AF65-F5344CB8AC3E}">
        <p14:creationId xmlns:p14="http://schemas.microsoft.com/office/powerpoint/2010/main" val="1508249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9806" y="1705769"/>
            <a:ext cx="2590800" cy="3448050"/>
          </a:xfrm>
          <a:prstGeom prst="rect">
            <a:avLst/>
          </a:prstGeom>
        </p:spPr>
      </p:pic>
      <p:pic>
        <p:nvPicPr>
          <p:cNvPr id="12" name="Picture Placeholder 11"/>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7533" b="27533"/>
          <a:stretch>
            <a:fillRect/>
          </a:stretch>
        </p:blipFill>
        <p:spPr/>
      </p:pic>
    </p:spTree>
    <p:extLst>
      <p:ext uri="{BB962C8B-B14F-4D97-AF65-F5344CB8AC3E}">
        <p14:creationId xmlns:p14="http://schemas.microsoft.com/office/powerpoint/2010/main" val="1326386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2017-03-06_21-17-3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0715" y="3844"/>
            <a:ext cx="12388609" cy="6090245"/>
          </a:xfrm>
          <a:prstGeom prst="rect">
            <a:avLst/>
          </a:prstGeom>
        </p:spPr>
      </p:pic>
    </p:spTree>
    <p:extLst>
      <p:ext uri="{BB962C8B-B14F-4D97-AF65-F5344CB8AC3E}">
        <p14:creationId xmlns:p14="http://schemas.microsoft.com/office/powerpoint/2010/main" val="296266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26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remove"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7042" r="17042"/>
          <a:stretch>
            <a:fillRect/>
          </a:stretch>
        </p:blipFill>
        <p:spPr>
          <a:xfrm>
            <a:off x="0" y="0"/>
            <a:ext cx="11484000" cy="6868134"/>
          </a:xfrm>
        </p:spPr>
      </p:pic>
      <p:sp>
        <p:nvSpPr>
          <p:cNvPr id="2" name="Rectangle: Rounded Corners 1"/>
          <p:cNvSpPr/>
          <p:nvPr/>
        </p:nvSpPr>
        <p:spPr>
          <a:xfrm>
            <a:off x="3934966" y="3645818"/>
            <a:ext cx="3384376" cy="1152128"/>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3968654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90550" y="0"/>
            <a:ext cx="11484000" cy="2186999"/>
          </a:xfrm>
        </p:spPr>
      </p:pic>
      <p:pic>
        <p:nvPicPr>
          <p:cNvPr id="7" name="Picture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542" y="2853730"/>
            <a:ext cx="11484000" cy="3823888"/>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pic>
    </p:spTree>
    <p:extLst>
      <p:ext uri="{BB962C8B-B14F-4D97-AF65-F5344CB8AC3E}">
        <p14:creationId xmlns:p14="http://schemas.microsoft.com/office/powerpoint/2010/main" val="2221713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9196" y="0"/>
            <a:ext cx="11385608" cy="6868134"/>
          </a:xfrm>
        </p:spPr>
      </p:pic>
    </p:spTree>
    <p:extLst>
      <p:ext uri="{BB962C8B-B14F-4D97-AF65-F5344CB8AC3E}">
        <p14:creationId xmlns:p14="http://schemas.microsoft.com/office/powerpoint/2010/main" val="1173876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this slide left intentionally blank</a:t>
            </a:r>
            <a:endParaRPr lang="en-AU" dirty="0"/>
          </a:p>
        </p:txBody>
      </p:sp>
      <p:sp>
        <p:nvSpPr>
          <p:cNvPr id="7" name="Content Placeholder 6"/>
          <p:cNvSpPr>
            <a:spLocks noGrp="1"/>
          </p:cNvSpPr>
          <p:nvPr>
            <p:ph idx="1"/>
          </p:nvPr>
        </p:nvSpPr>
        <p:spPr/>
        <p:txBody>
          <a:bodyPr/>
          <a:lstStyle/>
          <a:p>
            <a:endParaRPr lang="en-AU" dirty="0"/>
          </a:p>
        </p:txBody>
      </p:sp>
    </p:spTree>
    <p:extLst>
      <p:ext uri="{BB962C8B-B14F-4D97-AF65-F5344CB8AC3E}">
        <p14:creationId xmlns:p14="http://schemas.microsoft.com/office/powerpoint/2010/main" val="3725774434"/>
      </p:ext>
    </p:extLst>
  </p:cSld>
  <p:clrMapOvr>
    <a:masterClrMapping/>
  </p:clrMapOvr>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00599D74-24D5-4767-B853-5F9C21BB426C}" vid="{EC687717-D97F-486D-BDE4-90A7BE54F9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0705aab-28ed-4f14-9e72-801ff7570ecf">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6C79711059E8D46ADE79FA0C3FB19E4" ma:contentTypeVersion="3" ma:contentTypeDescription="Create a new document." ma:contentTypeScope="" ma:versionID="c351a14a476a4672bfb9ae49a6e87aea">
  <xsd:schema xmlns:xsd="http://www.w3.org/2001/XMLSchema" xmlns:xs="http://www.w3.org/2001/XMLSchema" xmlns:p="http://schemas.microsoft.com/office/2006/metadata/properties" xmlns:ns2="a0705aab-28ed-4f14-9e72-801ff7570ecf" targetNamespace="http://schemas.microsoft.com/office/2006/metadata/properties" ma:root="true" ma:fieldsID="57f9d49c7df81662856cbbfca6146136" ns2:_="">
    <xsd:import namespace="a0705aab-28ed-4f14-9e72-801ff7570ecf"/>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705aab-28ed-4f14-9e72-801ff7570ec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9FA1EF-CD23-4139-920B-9EDB05CD48C7}">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a0705aab-28ed-4f14-9e72-801ff7570ecf"/>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65E7E41C-779C-4927-B2EA-E1268B5A39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705aab-28ed-4f14-9e72-801ff7570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2FCBA9-0E7F-4D64-B543-2B2870B85E8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Readify PowerPoint</Template>
  <TotalTime>305</TotalTime>
  <Words>1118</Words>
  <Application>Microsoft Office PowerPoint</Application>
  <PresentationFormat>Custom</PresentationFormat>
  <Paragraphs>126</Paragraphs>
  <Slides>33</Slides>
  <Notes>22</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Segoe UI</vt:lpstr>
      <vt:lpstr>Readify Theme</vt:lpstr>
      <vt:lpstr>Is it worth the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slide left intentionally blank</vt:lpstr>
      <vt:lpstr>Weekly Xamarin</vt:lpstr>
      <vt:lpstr>New Edition</vt:lpstr>
      <vt:lpstr>New Edition</vt:lpstr>
      <vt:lpstr>New Edition</vt:lpstr>
      <vt:lpstr>Curation</vt:lpstr>
      <vt:lpstr>Curation</vt:lpstr>
      <vt:lpstr>Curation</vt:lpstr>
      <vt:lpstr>Sponsorship</vt:lpstr>
      <vt:lpstr>Sponsorship</vt:lpstr>
      <vt:lpstr>Sponsorship</vt:lpstr>
      <vt:lpstr>Sponsorship</vt:lpstr>
      <vt:lpstr>Retention</vt:lpstr>
      <vt:lpstr>Retrospective</vt:lpstr>
      <vt:lpstr>iDoneThis.com</vt:lpstr>
      <vt:lpstr>Twitter</vt:lpstr>
      <vt:lpstr>Twitter</vt:lpstr>
      <vt:lpstr>Open Source</vt:lpstr>
      <vt:lpstr>Open Source</vt:lpstr>
      <vt:lpstr>Open Source</vt:lpstr>
      <vt:lpstr>Marriage</vt:lpstr>
      <vt:lpstr>Twitter</vt:lpstr>
      <vt:lpstr>Calendars</vt:lpstr>
      <vt:lpstr>Calendars</vt:lpstr>
      <vt:lpstr>@GeoffreyHuntley</vt:lpstr>
    </vt:vector>
  </TitlesOfParts>
  <Company>Readify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Geoffrey Huntley</dc:creator>
  <cp:lastModifiedBy>Geoffrey Huntley</cp:lastModifiedBy>
  <cp:revision>45</cp:revision>
  <dcterms:created xsi:type="dcterms:W3CDTF">2017-03-06T08:02:31Z</dcterms:created>
  <dcterms:modified xsi:type="dcterms:W3CDTF">2017-03-09T00:53:18Z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0x010100E6C79711059E8D46ADE79FA0C3FB19E4</vt:lpwstr>
  </property>
</Properties>
</file>